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5.jpg" ContentType="image/jpg"/>
  <Override PartName="/ppt/media/image9.jpg" ContentType="image/jpg"/>
  <Override PartName="/ppt/media/image10.jpg" ContentType="image/jpg"/>
  <Override PartName="/ppt/media/image11.jpg" ContentType="image/jpg"/>
  <Override PartName="/ppt/media/image27.jpg" ContentType="image/jpg"/>
  <Override PartName="/ppt/media/image28.jpg" ContentType="image/jpg"/>
  <Override PartName="/ppt/media/image29.jpg" ContentType="image/jpg"/>
  <Override PartName="/ppt/media/image30.jpg" ContentType="image/jpg"/>
  <Override PartName="/ppt/media/image31.jpg" ContentType="image/jpg"/>
  <Override PartName="/ppt/media/image32.jpg" ContentType="image/jpg"/>
  <Override PartName="/ppt/media/image33.jpg" ContentType="image/jpg"/>
  <Override PartName="/ppt/media/image34.jpg" ContentType="image/jpg"/>
  <Override PartName="/ppt/media/image35.jpg" ContentType="image/jpg"/>
  <Override PartName="/ppt/media/image36.jpg" ContentType="image/jpg"/>
  <Override PartName="/ppt/media/image38.jpg" ContentType="image/jpg"/>
  <Override PartName="/ppt/media/image39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54" r:id="rId5"/>
    <p:sldId id="259" r:id="rId6"/>
    <p:sldId id="260" r:id="rId7"/>
    <p:sldId id="261" r:id="rId8"/>
    <p:sldId id="262" r:id="rId9"/>
    <p:sldId id="264" r:id="rId10"/>
    <p:sldId id="265" r:id="rId11"/>
    <p:sldId id="267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8" r:id="rId20"/>
    <p:sldId id="281" r:id="rId21"/>
    <p:sldId id="282" r:id="rId22"/>
    <p:sldId id="285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24" r:id="rId57"/>
    <p:sldId id="325" r:id="rId58"/>
    <p:sldId id="326" r:id="rId59"/>
    <p:sldId id="327" r:id="rId60"/>
    <p:sldId id="328" r:id="rId61"/>
    <p:sldId id="329" r:id="rId62"/>
    <p:sldId id="330" r:id="rId63"/>
    <p:sldId id="331" r:id="rId64"/>
    <p:sldId id="332" r:id="rId65"/>
    <p:sldId id="333" r:id="rId66"/>
    <p:sldId id="334" r:id="rId67"/>
    <p:sldId id="335" r:id="rId68"/>
    <p:sldId id="336" r:id="rId69"/>
    <p:sldId id="337" r:id="rId70"/>
    <p:sldId id="338" r:id="rId71"/>
    <p:sldId id="339" r:id="rId72"/>
    <p:sldId id="340" r:id="rId73"/>
    <p:sldId id="341" r:id="rId74"/>
    <p:sldId id="342" r:id="rId75"/>
    <p:sldId id="343" r:id="rId76"/>
    <p:sldId id="344" r:id="rId77"/>
    <p:sldId id="345" r:id="rId78"/>
    <p:sldId id="346" r:id="rId79"/>
    <p:sldId id="347" r:id="rId80"/>
    <p:sldId id="348" r:id="rId81"/>
    <p:sldId id="349" r:id="rId82"/>
    <p:sldId id="350" r:id="rId83"/>
    <p:sldId id="351" r:id="rId84"/>
    <p:sldId id="352" r:id="rId85"/>
    <p:sldId id="353" r:id="rId86"/>
    <p:sldId id="355" r:id="rId87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1236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55722" y="401895"/>
            <a:ext cx="7432554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00992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29623" y="1718465"/>
            <a:ext cx="3644265" cy="4635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42424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896818" y="1718465"/>
            <a:ext cx="3737609" cy="4635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 u="heavy">
                <a:solidFill>
                  <a:srgbClr val="42424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1458595"/>
          </a:xfrm>
          <a:custGeom>
            <a:avLst/>
            <a:gdLst/>
            <a:ahLst/>
            <a:cxnLst/>
            <a:rect l="l" t="t" r="r" b="b"/>
            <a:pathLst>
              <a:path w="9144000" h="1458595">
                <a:moveTo>
                  <a:pt x="0" y="0"/>
                </a:moveTo>
                <a:lnTo>
                  <a:pt x="9143981" y="0"/>
                </a:lnTo>
                <a:lnTo>
                  <a:pt x="9143981" y="1457997"/>
                </a:lnTo>
                <a:lnTo>
                  <a:pt x="0" y="1457997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14866" y="421695"/>
            <a:ext cx="4914266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13498" y="3167548"/>
            <a:ext cx="3773170" cy="23653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00992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s193x.stanford.edu/" TargetMode="External"/><Relationship Id="rId2" Type="http://schemas.openxmlformats.org/officeDocument/2006/relationships/hyperlink" Target="mailto:vrk@stanford.edu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eb.stanford.edu/class/cs193x/homework/0-welcom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m/chrome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jsbin.com/bisezaceyi/edit?html,output" TargetMode="Externa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cs193x.stanford.edu/syllabus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n-US/docs/Web/CSS/Reference?redirectlocale=en-US&amp;amp;redirectslug=CSS/CSS_Reference" TargetMode="External"/><Relationship Id="rId3" Type="http://schemas.openxmlformats.org/officeDocument/2006/relationships/hyperlink" Target="https://developer.mozilla.org/en-US/docs/Web/CSS/color" TargetMode="External"/><Relationship Id="rId7" Type="http://schemas.openxmlformats.org/officeDocument/2006/relationships/hyperlink" Target="https://developer.mozilla.org/" TargetMode="External"/><Relationship Id="rId2" Type="http://schemas.openxmlformats.org/officeDocument/2006/relationships/hyperlink" Target="https://developer.mozilla.org/en-US/docs/Web/CSS/font-famil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Web/CSS/text-align" TargetMode="External"/><Relationship Id="rId5" Type="http://schemas.openxmlformats.org/officeDocument/2006/relationships/hyperlink" Target="https://developer.mozilla.org/en-US/docs/Web/CSS/border" TargetMode="External"/><Relationship Id="rId4" Type="http://schemas.openxmlformats.org/officeDocument/2006/relationships/hyperlink" Target="https://developer.mozilla.org/en-US/docs/Web/CSS/background-color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htmlcolorcodes.com/color-names/" TargetMode="External"/><Relationship Id="rId2" Type="http://schemas.openxmlformats.org/officeDocument/2006/relationships/hyperlink" Target="https://developer.mozilla.org/en-US/docs/Learn/CSS/Introduction_to_CSS/Values_and_units#Color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Learn/CSS/Introduction_to_CSS/Values_and_units#RGBA_and_HSLA" TargetMode="External"/><Relationship Id="rId5" Type="http://schemas.openxmlformats.org/officeDocument/2006/relationships/hyperlink" Target="https://developer.mozilla.org/en-US/docs/Learn/CSS/Introduction_to_CSS/Values_and_units#RGB" TargetMode="External"/><Relationship Id="rId4" Type="http://schemas.openxmlformats.org/officeDocument/2006/relationships/hyperlink" Target="https://developer.mozilla.org/en-US/docs/Learn/CSS/Introduction_to_CSS/Values_and_units#Hexadecimal_values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jsbin.com/kediwugawe/edit?html,output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://web.stanford.edu/class/cs193x/homework/0-welcome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hyperlink" Target="https://jsbin.com/yeqada/1/edit?html,css,output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hyperlink" Target="https://jsbin.com/yeqada/2/edit?html,css,output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cs193x.stanford.edu/" TargetMode="Externa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oogle.com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cs193x.stanford.edu/" TargetMode="Externa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oogle.com/" TargetMode="Externa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google.com/" TargetMode="External"/><Relationship Id="rId2" Type="http://schemas.openxmlformats.org/officeDocument/2006/relationships/hyperlink" Target="http://cs193x.stanf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sbin.com/zubesinuto/edit?html,css,output" TargetMode="External"/><Relationship Id="rId4" Type="http://schemas.openxmlformats.org/officeDocument/2006/relationships/image" Target="../media/image37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hyperlink" Target="http://i.imgur.com/WJToVGv.jpg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jsbin.com/tazixo/edit?html,css,output" TargetMode="Externa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.imgur.com/WJToVGv.jpg" TargetMode="Externa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CSS/display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xcc6ycZ73M" TargetMode="External"/><Relationship Id="rId2" Type="http://schemas.openxmlformats.org/officeDocument/2006/relationships/hyperlink" Target="http://cs193x.stanford.edu/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theguardian.com/technology/2018/oct/22/what-is-the-internet-13-key-questions-answered" TargetMode="External"/><Relationship Id="rId4" Type="http://schemas.openxmlformats.org/officeDocument/2006/relationships/hyperlink" Target="https://www.techopedia.com/definition/2419/internet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9152" y="1314775"/>
            <a:ext cx="6304915" cy="2423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1189">
              <a:lnSpc>
                <a:spcPts val="6230"/>
              </a:lnSpc>
              <a:spcBef>
                <a:spcPts val="100"/>
              </a:spcBef>
            </a:pPr>
            <a:endParaRPr sz="5200" dirty="0"/>
          </a:p>
          <a:p>
            <a:pPr marL="12700" marR="5080" algn="ctr">
              <a:lnSpc>
                <a:spcPts val="6220"/>
              </a:lnSpc>
              <a:spcBef>
                <a:spcPts val="215"/>
              </a:spcBef>
            </a:pPr>
            <a:r>
              <a:rPr sz="5200" spc="180" dirty="0"/>
              <a:t>Web</a:t>
            </a:r>
            <a:r>
              <a:rPr sz="5200" spc="-560" dirty="0"/>
              <a:t> </a:t>
            </a:r>
            <a:r>
              <a:rPr sz="5200" spc="80" dirty="0"/>
              <a:t>Programming </a:t>
            </a:r>
            <a:r>
              <a:rPr sz="5200" spc="45" dirty="0"/>
              <a:t> </a:t>
            </a:r>
            <a:r>
              <a:rPr sz="5200" spc="40" dirty="0"/>
              <a:t>Fundamentals</a:t>
            </a:r>
            <a:endParaRPr sz="5200" dirty="0"/>
          </a:p>
        </p:txBody>
      </p:sp>
      <p:sp>
        <p:nvSpPr>
          <p:cNvPr id="3" name="object 3"/>
          <p:cNvSpPr txBox="1"/>
          <p:nvPr/>
        </p:nvSpPr>
        <p:spPr>
          <a:xfrm>
            <a:off x="2805209" y="3962400"/>
            <a:ext cx="3352800" cy="8899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7700" algn="just">
              <a:lnSpc>
                <a:spcPct val="100000"/>
              </a:lnSpc>
              <a:spcBef>
                <a:spcPts val="100"/>
              </a:spcBef>
            </a:pPr>
            <a:r>
              <a:rPr lang="en-US" sz="2800" spc="-10" dirty="0" smtClean="0">
                <a:solidFill>
                  <a:srgbClr val="595959"/>
                </a:solidFill>
                <a:latin typeface="Verdana"/>
                <a:cs typeface="Verdana"/>
              </a:rPr>
              <a:t>February </a:t>
            </a:r>
            <a:r>
              <a:rPr sz="2800" spc="-225" dirty="0" smtClean="0">
                <a:solidFill>
                  <a:srgbClr val="595959"/>
                </a:solidFill>
                <a:latin typeface="Verdana"/>
                <a:cs typeface="Verdana"/>
              </a:rPr>
              <a:t>201</a:t>
            </a:r>
            <a:r>
              <a:rPr lang="en-US" sz="2800" spc="-225" dirty="0" smtClean="0">
                <a:solidFill>
                  <a:srgbClr val="595959"/>
                </a:solidFill>
                <a:latin typeface="Verdana"/>
                <a:cs typeface="Verdana"/>
              </a:rPr>
              <a:t>9</a:t>
            </a:r>
            <a:endParaRPr sz="2800" dirty="0">
              <a:latin typeface="Verdana"/>
              <a:cs typeface="Verdana"/>
            </a:endParaRPr>
          </a:p>
          <a:p>
            <a:pPr algn="just">
              <a:lnSpc>
                <a:spcPct val="100000"/>
              </a:lnSpc>
              <a:spcBef>
                <a:spcPts val="40"/>
              </a:spcBef>
            </a:pPr>
            <a:endParaRPr sz="2900" dirty="0">
              <a:latin typeface="Times New Roman"/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368261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pc="-95" dirty="0" smtClean="0">
                <a:solidFill>
                  <a:srgbClr val="595959"/>
                </a:solidFill>
                <a:latin typeface="Verdana"/>
                <a:cs typeface="Verdana"/>
              </a:rPr>
              <a:t>These slides are based on Victoria Kirst (</a:t>
            </a:r>
            <a:r>
              <a:rPr lang="en-US" sz="1200" spc="-95" dirty="0" smtClean="0">
                <a:solidFill>
                  <a:srgbClr val="595959"/>
                </a:solidFill>
                <a:latin typeface="Verdana"/>
                <a:cs typeface="Verdana"/>
                <a:hlinkClick r:id="rId2"/>
              </a:rPr>
              <a:t>vrk@stanford.edu</a:t>
            </a:r>
            <a:r>
              <a:rPr lang="en-US" sz="1200" spc="-95" dirty="0" smtClean="0">
                <a:solidFill>
                  <a:srgbClr val="595959"/>
                </a:solidFill>
                <a:latin typeface="Verdana"/>
                <a:cs typeface="Verdana"/>
              </a:rPr>
              <a:t>)  course CS193X. You can equally check out here (</a:t>
            </a:r>
            <a:r>
              <a:rPr lang="en-US" sz="1200" u="heavy" spc="-60" dirty="0" smtClean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https://cs193x.stanford.edu</a:t>
            </a:r>
            <a:r>
              <a:rPr lang="en-US" sz="1200" spc="-95" dirty="0" smtClean="0">
                <a:solidFill>
                  <a:srgbClr val="595959"/>
                </a:solidFill>
                <a:latin typeface="Verdana"/>
                <a:cs typeface="Verdana"/>
              </a:rPr>
              <a:t>) for the original course materials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30156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 smtClean="0"/>
              <a:t>Goals</a:t>
            </a:r>
            <a:endParaRPr spc="-60" dirty="0"/>
          </a:p>
        </p:txBody>
      </p:sp>
      <p:sp>
        <p:nvSpPr>
          <p:cNvPr id="3" name="object 3"/>
          <p:cNvSpPr txBox="1"/>
          <p:nvPr/>
        </p:nvSpPr>
        <p:spPr>
          <a:xfrm>
            <a:off x="855722" y="1567732"/>
            <a:ext cx="7397115" cy="406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39420">
              <a:lnSpc>
                <a:spcPct val="114599"/>
              </a:lnSpc>
              <a:spcBef>
                <a:spcPts val="100"/>
              </a:spcBef>
            </a:pP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If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you </a:t>
            </a:r>
            <a:r>
              <a:rPr sz="2400" spc="-95" dirty="0">
                <a:solidFill>
                  <a:srgbClr val="424242"/>
                </a:solidFill>
                <a:latin typeface="Arial"/>
                <a:cs typeface="Arial"/>
              </a:rPr>
              <a:t>never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take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another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web programming</a:t>
            </a:r>
            <a:r>
              <a:rPr sz="2400" spc="-45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80" dirty="0">
                <a:solidFill>
                  <a:srgbClr val="424242"/>
                </a:solidFill>
                <a:latin typeface="Arial"/>
                <a:cs typeface="Arial"/>
              </a:rPr>
              <a:t>class </a:t>
            </a:r>
            <a:r>
              <a:rPr sz="2400" spc="-120" dirty="0">
                <a:solidFill>
                  <a:srgbClr val="424242"/>
                </a:solidFill>
                <a:latin typeface="Arial"/>
                <a:cs typeface="Arial"/>
              </a:rPr>
              <a:t>again, 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you </a:t>
            </a:r>
            <a:r>
              <a:rPr sz="2400" spc="5" dirty="0">
                <a:solidFill>
                  <a:srgbClr val="424242"/>
                </a:solidFill>
                <a:latin typeface="Arial"/>
                <a:cs typeface="Arial"/>
              </a:rPr>
              <a:t>will </a:t>
            </a:r>
            <a:r>
              <a:rPr sz="2400" spc="-120" dirty="0">
                <a:solidFill>
                  <a:srgbClr val="424242"/>
                </a:solidFill>
                <a:latin typeface="Arial"/>
                <a:cs typeface="Arial"/>
              </a:rPr>
              <a:t>leave </a:t>
            </a:r>
            <a:r>
              <a:rPr lang="en-US" sz="2400" spc="-285" dirty="0" smtClean="0">
                <a:solidFill>
                  <a:srgbClr val="424242"/>
                </a:solidFill>
                <a:latin typeface="Arial"/>
                <a:cs typeface="Arial"/>
              </a:rPr>
              <a:t>this course</a:t>
            </a:r>
            <a:r>
              <a:rPr sz="2400" spc="-285" dirty="0" smtClean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10" dirty="0">
                <a:solidFill>
                  <a:srgbClr val="424242"/>
                </a:solidFill>
                <a:latin typeface="Arial"/>
                <a:cs typeface="Arial"/>
              </a:rPr>
              <a:t>with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spc="-40" dirty="0">
                <a:solidFill>
                  <a:srgbClr val="424242"/>
                </a:solidFill>
                <a:latin typeface="Arial"/>
                <a:cs typeface="Arial"/>
              </a:rPr>
              <a:t>following</a:t>
            </a:r>
            <a:r>
              <a:rPr sz="2400" spc="-40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424242"/>
                </a:solidFill>
                <a:latin typeface="Arial"/>
                <a:cs typeface="Arial"/>
              </a:rPr>
              <a:t>skills:</a:t>
            </a:r>
            <a:endParaRPr sz="2400" dirty="0">
              <a:latin typeface="Arial"/>
              <a:cs typeface="Arial"/>
            </a:endParaRPr>
          </a:p>
          <a:p>
            <a:pPr marL="469900" marR="127635" indent="-306705">
              <a:lnSpc>
                <a:spcPct val="113700"/>
              </a:lnSpc>
              <a:spcBef>
                <a:spcPts val="1025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Create </a:t>
            </a:r>
            <a:r>
              <a:rPr sz="2400" b="1" spc="-105" dirty="0">
                <a:solidFill>
                  <a:srgbClr val="424242"/>
                </a:solidFill>
                <a:latin typeface="Arial"/>
                <a:cs typeface="Arial"/>
              </a:rPr>
              <a:t>attractive, </a:t>
            </a:r>
            <a:r>
              <a:rPr sz="2400" b="1" spc="-180" dirty="0">
                <a:solidFill>
                  <a:srgbClr val="424242"/>
                </a:solidFill>
                <a:latin typeface="Arial"/>
                <a:cs typeface="Arial"/>
              </a:rPr>
              <a:t>small </a:t>
            </a:r>
            <a:r>
              <a:rPr sz="2400" b="1" spc="-220" dirty="0">
                <a:solidFill>
                  <a:srgbClr val="424242"/>
                </a:solidFill>
                <a:latin typeface="Arial"/>
                <a:cs typeface="Arial"/>
              </a:rPr>
              <a:t>scale </a:t>
            </a:r>
            <a:r>
              <a:rPr sz="2400" b="1" spc="-135" dirty="0">
                <a:solidFill>
                  <a:srgbClr val="424242"/>
                </a:solidFill>
                <a:latin typeface="Arial"/>
                <a:cs typeface="Arial"/>
              </a:rPr>
              <a:t>web </a:t>
            </a:r>
            <a:r>
              <a:rPr sz="2400" b="1" spc="-190" dirty="0">
                <a:solidFill>
                  <a:srgbClr val="424242"/>
                </a:solidFill>
                <a:latin typeface="Arial"/>
                <a:cs typeface="Arial"/>
              </a:rPr>
              <a:t>sites </a:t>
            </a:r>
            <a:r>
              <a:rPr sz="2400" b="1" spc="-135" dirty="0">
                <a:solidFill>
                  <a:srgbClr val="424242"/>
                </a:solidFill>
                <a:latin typeface="Arial"/>
                <a:cs typeface="Arial"/>
              </a:rPr>
              <a:t>or </a:t>
            </a:r>
            <a:r>
              <a:rPr sz="2400" b="1" spc="-225" dirty="0">
                <a:solidFill>
                  <a:srgbClr val="424242"/>
                </a:solidFill>
                <a:latin typeface="Arial"/>
                <a:cs typeface="Arial"/>
              </a:rPr>
              <a:t>apps </a:t>
            </a:r>
            <a:r>
              <a:rPr sz="2400" dirty="0">
                <a:solidFill>
                  <a:srgbClr val="424242"/>
                </a:solidFill>
                <a:latin typeface="Arial"/>
                <a:cs typeface="Arial"/>
              </a:rPr>
              <a:t>that </a:t>
            </a:r>
            <a:r>
              <a:rPr sz="2400" spc="-25" dirty="0">
                <a:solidFill>
                  <a:srgbClr val="424242"/>
                </a:solidFill>
                <a:latin typeface="Arial"/>
                <a:cs typeface="Arial"/>
              </a:rPr>
              <a:t>at  </a:t>
            </a:r>
            <a:r>
              <a:rPr sz="2400" spc="-95" dirty="0">
                <a:solidFill>
                  <a:srgbClr val="424242"/>
                </a:solidFill>
                <a:latin typeface="Arial"/>
                <a:cs typeface="Arial"/>
              </a:rPr>
              <a:t>least 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mostly </a:t>
            </a:r>
            <a:r>
              <a:rPr sz="2400" spc="-45" dirty="0">
                <a:solidFill>
                  <a:srgbClr val="424242"/>
                </a:solidFill>
                <a:latin typeface="Arial"/>
                <a:cs typeface="Arial"/>
              </a:rPr>
              <a:t>work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on</a:t>
            </a:r>
            <a:r>
              <a:rPr sz="2400" spc="-31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phones</a:t>
            </a:r>
            <a:endParaRPr sz="2400" dirty="0">
              <a:latin typeface="Arial"/>
              <a:cs typeface="Arial"/>
            </a:endParaRPr>
          </a:p>
          <a:p>
            <a:pPr marL="469900" marR="5080" indent="-306705">
              <a:lnSpc>
                <a:spcPct val="113700"/>
              </a:lnSpc>
              <a:spcBef>
                <a:spcPts val="1025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75" dirty="0">
                <a:solidFill>
                  <a:srgbClr val="424242"/>
                </a:solidFill>
                <a:latin typeface="Arial"/>
                <a:cs typeface="Arial"/>
              </a:rPr>
              <a:t>Have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b="1" spc="-180" dirty="0">
                <a:solidFill>
                  <a:srgbClr val="424242"/>
                </a:solidFill>
                <a:latin typeface="Arial"/>
                <a:cs typeface="Arial"/>
              </a:rPr>
              <a:t>vocabulary </a:t>
            </a:r>
            <a:r>
              <a:rPr sz="2400" b="1" spc="-175" dirty="0">
                <a:solidFill>
                  <a:srgbClr val="424242"/>
                </a:solidFill>
                <a:latin typeface="Arial"/>
                <a:cs typeface="Arial"/>
              </a:rPr>
              <a:t>and </a:t>
            </a:r>
            <a:r>
              <a:rPr sz="2400" b="1" spc="-204" dirty="0">
                <a:solidFill>
                  <a:srgbClr val="424242"/>
                </a:solidFill>
                <a:latin typeface="Arial"/>
                <a:cs typeface="Arial"/>
              </a:rPr>
              <a:t>background </a:t>
            </a:r>
            <a:r>
              <a:rPr sz="2400" b="1" spc="-170" dirty="0">
                <a:solidFill>
                  <a:srgbClr val="424242"/>
                </a:solidFill>
                <a:latin typeface="Arial"/>
                <a:cs typeface="Arial"/>
              </a:rPr>
              <a:t>knowledge </a:t>
            </a:r>
            <a:r>
              <a:rPr sz="2400" spc="25" dirty="0">
                <a:solidFill>
                  <a:srgbClr val="424242"/>
                </a:solidFill>
                <a:latin typeface="Arial"/>
                <a:cs typeface="Arial"/>
              </a:rPr>
              <a:t>to 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understand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technical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writing/discussions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about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</a:t>
            </a:r>
            <a:r>
              <a:rPr sz="2400" spc="-37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web</a:t>
            </a:r>
            <a:endParaRPr sz="2400" dirty="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445"/>
              </a:spcBef>
            </a:pPr>
            <a:r>
              <a:rPr sz="1800" spc="-85" dirty="0">
                <a:solidFill>
                  <a:srgbClr val="424242"/>
                </a:solidFill>
                <a:latin typeface="Arial"/>
                <a:cs typeface="Arial"/>
              </a:rPr>
              <a:t>(e.g. </a:t>
            </a:r>
            <a:r>
              <a:rPr sz="1800" spc="-65" dirty="0">
                <a:solidFill>
                  <a:srgbClr val="424242"/>
                </a:solidFill>
                <a:latin typeface="Arial"/>
                <a:cs typeface="Arial"/>
              </a:rPr>
              <a:t>web </a:t>
            </a:r>
            <a:r>
              <a:rPr sz="1800" spc="-165" dirty="0">
                <a:solidFill>
                  <a:srgbClr val="424242"/>
                </a:solidFill>
                <a:latin typeface="Arial"/>
                <a:cs typeface="Arial"/>
              </a:rPr>
              <a:t>API </a:t>
            </a:r>
            <a:r>
              <a:rPr sz="1800" spc="-50" dirty="0">
                <a:solidFill>
                  <a:srgbClr val="424242"/>
                </a:solidFill>
                <a:latin typeface="Arial"/>
                <a:cs typeface="Arial"/>
              </a:rPr>
              <a:t>documentation; </a:t>
            </a:r>
            <a:r>
              <a:rPr sz="1800" spc="-60" dirty="0">
                <a:solidFill>
                  <a:srgbClr val="424242"/>
                </a:solidFill>
                <a:latin typeface="Arial"/>
                <a:cs typeface="Arial"/>
              </a:rPr>
              <a:t>random </a:t>
            </a:r>
            <a:r>
              <a:rPr sz="1800" spc="-70" dirty="0">
                <a:solidFill>
                  <a:srgbClr val="424242"/>
                </a:solidFill>
                <a:latin typeface="Arial"/>
                <a:cs typeface="Arial"/>
              </a:rPr>
              <a:t>blog</a:t>
            </a:r>
            <a:r>
              <a:rPr sz="1800" spc="-16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80" dirty="0">
                <a:solidFill>
                  <a:srgbClr val="424242"/>
                </a:solidFill>
                <a:latin typeface="Arial"/>
                <a:cs typeface="Arial"/>
              </a:rPr>
              <a:t>posts)</a:t>
            </a:r>
            <a:endParaRPr sz="1800" dirty="0">
              <a:latin typeface="Arial"/>
              <a:cs typeface="Arial"/>
            </a:endParaRPr>
          </a:p>
          <a:p>
            <a:pPr marL="469900" marR="725170" indent="-306705">
              <a:lnSpc>
                <a:spcPct val="113700"/>
              </a:lnSpc>
              <a:spcBef>
                <a:spcPts val="894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75" dirty="0">
                <a:solidFill>
                  <a:srgbClr val="424242"/>
                </a:solidFill>
                <a:latin typeface="Arial"/>
                <a:cs typeface="Arial"/>
              </a:rPr>
              <a:t>Have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b="1" spc="-135" dirty="0">
                <a:solidFill>
                  <a:srgbClr val="424242"/>
                </a:solidFill>
                <a:latin typeface="Arial"/>
                <a:cs typeface="Arial"/>
              </a:rPr>
              <a:t>foundation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pursue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spc="-150" dirty="0">
                <a:solidFill>
                  <a:srgbClr val="424242"/>
                </a:solidFill>
                <a:latin typeface="Arial"/>
                <a:cs typeface="Arial"/>
              </a:rPr>
              <a:t>areas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of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web  programming </a:t>
            </a:r>
            <a:r>
              <a:rPr sz="2400" dirty="0">
                <a:solidFill>
                  <a:srgbClr val="424242"/>
                </a:solidFill>
                <a:latin typeface="Arial"/>
                <a:cs typeface="Arial"/>
              </a:rPr>
              <a:t>that</a:t>
            </a:r>
            <a:r>
              <a:rPr sz="2400" spc="-49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you're interested 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in </a:t>
            </a:r>
            <a:r>
              <a:rPr sz="1800" spc="-5" dirty="0">
                <a:solidFill>
                  <a:srgbClr val="424242"/>
                </a:solidFill>
                <a:latin typeface="Arial"/>
                <a:cs typeface="Arial"/>
              </a:rPr>
              <a:t>(if </a:t>
            </a:r>
            <a:r>
              <a:rPr sz="1800" spc="-70" dirty="0">
                <a:solidFill>
                  <a:srgbClr val="424242"/>
                </a:solidFill>
                <a:latin typeface="Arial"/>
                <a:cs typeface="Arial"/>
              </a:rPr>
              <a:t>you </a:t>
            </a:r>
            <a:r>
              <a:rPr sz="1800" spc="-100" dirty="0">
                <a:solidFill>
                  <a:srgbClr val="424242"/>
                </a:solidFill>
                <a:latin typeface="Arial"/>
                <a:cs typeface="Arial"/>
              </a:rPr>
              <a:t>choose)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37045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5" dirty="0" smtClean="0"/>
              <a:t>in</a:t>
            </a:r>
            <a:r>
              <a:rPr spc="-455" dirty="0" smtClean="0"/>
              <a:t> </a:t>
            </a:r>
            <a:r>
              <a:rPr spc="25" dirty="0"/>
              <a:t>detail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5722" y="1567732"/>
            <a:ext cx="5735955" cy="33782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469900" indent="-306705">
              <a:lnSpc>
                <a:spcPct val="100000"/>
              </a:lnSpc>
              <a:spcBef>
                <a:spcPts val="5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210" dirty="0">
                <a:solidFill>
                  <a:srgbClr val="424242"/>
                </a:solidFill>
                <a:latin typeface="Arial"/>
                <a:cs typeface="Arial"/>
              </a:rPr>
              <a:t>HTML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490" dirty="0">
                <a:solidFill>
                  <a:srgbClr val="424242"/>
                </a:solidFill>
                <a:latin typeface="Arial"/>
                <a:cs typeface="Arial"/>
              </a:rPr>
              <a:t>CSS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JavaScript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60" dirty="0">
                <a:solidFill>
                  <a:srgbClr val="424242"/>
                </a:solidFill>
                <a:latin typeface="Arial"/>
                <a:cs typeface="Arial"/>
              </a:rPr>
              <a:t>Backend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65" dirty="0">
                <a:solidFill>
                  <a:srgbClr val="424242"/>
                </a:solidFill>
                <a:latin typeface="Arial"/>
                <a:cs typeface="Arial"/>
              </a:rPr>
              <a:t>basics</a:t>
            </a:r>
            <a:endParaRPr sz="2400">
              <a:latin typeface="Arial"/>
              <a:cs typeface="Arial"/>
            </a:endParaRPr>
          </a:p>
          <a:p>
            <a:pPr marL="927100" lvl="1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926465" algn="l"/>
                <a:tab pos="927100" algn="l"/>
              </a:tabLst>
            </a:pPr>
            <a:r>
              <a:rPr sz="2400" spc="-145" dirty="0">
                <a:solidFill>
                  <a:srgbClr val="424242"/>
                </a:solidFill>
                <a:latin typeface="Arial"/>
                <a:cs typeface="Arial"/>
              </a:rPr>
              <a:t>Server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on </a:t>
            </a:r>
            <a:r>
              <a:rPr sz="2400" spc="-240" dirty="0">
                <a:solidFill>
                  <a:srgbClr val="424242"/>
                </a:solidFill>
                <a:latin typeface="Arial"/>
                <a:cs typeface="Arial"/>
              </a:rPr>
              <a:t>NodeJS </a:t>
            </a:r>
            <a:r>
              <a:rPr sz="2400" spc="-210" dirty="0">
                <a:solidFill>
                  <a:srgbClr val="424242"/>
                </a:solidFill>
                <a:latin typeface="Arial"/>
                <a:cs typeface="Arial"/>
              </a:rPr>
              <a:t>+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Express</a:t>
            </a:r>
            <a:endParaRPr sz="2400">
              <a:latin typeface="Arial"/>
              <a:cs typeface="Arial"/>
            </a:endParaRPr>
          </a:p>
          <a:p>
            <a:pPr marL="927100" lvl="1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926465" algn="l"/>
                <a:tab pos="927100" algn="l"/>
              </a:tabLst>
            </a:pPr>
            <a:r>
              <a:rPr sz="2400" spc="-150" dirty="0">
                <a:solidFill>
                  <a:srgbClr val="424242"/>
                </a:solidFill>
                <a:latin typeface="Arial"/>
                <a:cs typeface="Arial"/>
              </a:rPr>
              <a:t>Database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via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MongoDb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</a:t>
            </a:r>
            <a:r>
              <a:rPr sz="2400" spc="-21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Mongoose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(Uh…)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46939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30" dirty="0" smtClean="0"/>
              <a:t> </a:t>
            </a:r>
            <a:r>
              <a:rPr spc="-265" dirty="0"/>
              <a:t>CSS,</a:t>
            </a:r>
            <a:r>
              <a:rPr spc="-400" dirty="0"/>
              <a:t> </a:t>
            </a:r>
            <a:r>
              <a:rPr spc="75" dirty="0"/>
              <a:t>applied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1375" y="2329740"/>
            <a:ext cx="2696845" cy="29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985" indent="229235" algn="r">
              <a:lnSpc>
                <a:spcPct val="114599"/>
              </a:lnSpc>
              <a:spcBef>
                <a:spcPts val="100"/>
              </a:spcBef>
            </a:pPr>
            <a:r>
              <a:rPr sz="2400" spc="-170" dirty="0">
                <a:solidFill>
                  <a:srgbClr val="424242"/>
                </a:solidFill>
                <a:latin typeface="Arial"/>
                <a:cs typeface="Arial"/>
              </a:rPr>
              <a:t>HW1 </a:t>
            </a:r>
            <a:r>
              <a:rPr sz="2400" spc="5" dirty="0">
                <a:solidFill>
                  <a:srgbClr val="424242"/>
                </a:solidFill>
                <a:latin typeface="Arial"/>
                <a:cs typeface="Arial"/>
              </a:rPr>
              <a:t>will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ask</a:t>
            </a:r>
            <a:r>
              <a:rPr sz="2400" spc="-2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you</a:t>
            </a:r>
            <a:r>
              <a:rPr sz="2400" spc="-14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25" dirty="0">
                <a:solidFill>
                  <a:srgbClr val="424242"/>
                </a:solidFill>
                <a:latin typeface="Arial"/>
                <a:cs typeface="Arial"/>
              </a:rPr>
              <a:t>to </a:t>
            </a:r>
            <a:r>
              <a:rPr sz="2400" spc="1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make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</a:t>
            </a:r>
            <a:r>
              <a:rPr sz="2400" spc="-1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webpage</a:t>
            </a:r>
            <a:r>
              <a:rPr sz="2400" spc="-15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that 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looks </a:t>
            </a:r>
            <a:r>
              <a:rPr sz="2400" spc="-60" dirty="0">
                <a:solidFill>
                  <a:srgbClr val="424242"/>
                </a:solidFill>
                <a:latin typeface="Arial"/>
                <a:cs typeface="Arial"/>
              </a:rPr>
              <a:t>like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this-ish: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300">
              <a:latin typeface="Times New Roman"/>
              <a:cs typeface="Times New Roman"/>
            </a:endParaRPr>
          </a:p>
          <a:p>
            <a:pPr marL="999490" marR="5080" indent="-533400" algn="r">
              <a:lnSpc>
                <a:spcPct val="114599"/>
              </a:lnSpc>
              <a:spcBef>
                <a:spcPts val="5"/>
              </a:spcBef>
            </a:pP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(Note: </a:t>
            </a:r>
            <a:r>
              <a:rPr sz="2400" spc="-170" dirty="0">
                <a:solidFill>
                  <a:srgbClr val="424242"/>
                </a:solidFill>
                <a:latin typeface="Arial"/>
                <a:cs typeface="Arial"/>
              </a:rPr>
              <a:t>HW1</a:t>
            </a:r>
            <a:r>
              <a:rPr sz="2400" spc="-2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is</a:t>
            </a:r>
            <a:r>
              <a:rPr sz="2400" spc="-15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not  </a:t>
            </a:r>
            <a:r>
              <a:rPr sz="2400" spc="-120" dirty="0">
                <a:solidFill>
                  <a:srgbClr val="424242"/>
                </a:solidFill>
                <a:latin typeface="Arial"/>
                <a:cs typeface="Arial"/>
              </a:rPr>
              <a:t>released</a:t>
            </a:r>
            <a:r>
              <a:rPr sz="2400" spc="-19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yet.)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59267" y="1720146"/>
            <a:ext cx="5179914" cy="4946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44992" y="1705859"/>
            <a:ext cx="5208905" cy="4975225"/>
          </a:xfrm>
          <a:custGeom>
            <a:avLst/>
            <a:gdLst/>
            <a:ahLst/>
            <a:cxnLst/>
            <a:rect l="l" t="t" r="r" b="b"/>
            <a:pathLst>
              <a:path w="5208905" h="4975225">
                <a:moveTo>
                  <a:pt x="0" y="0"/>
                </a:moveTo>
                <a:lnTo>
                  <a:pt x="5208464" y="0"/>
                </a:lnTo>
                <a:lnTo>
                  <a:pt x="5208464" y="4974827"/>
                </a:lnTo>
                <a:lnTo>
                  <a:pt x="0" y="4974827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27597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5" dirty="0" smtClean="0"/>
              <a:t> </a:t>
            </a:r>
            <a:r>
              <a:rPr spc="-165" dirty="0"/>
              <a:t>CSS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5722" y="1567741"/>
            <a:ext cx="7439025" cy="33782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400" spc="-210" dirty="0">
                <a:solidFill>
                  <a:srgbClr val="424242"/>
                </a:solidFill>
                <a:latin typeface="Arial"/>
                <a:cs typeface="Arial"/>
              </a:rPr>
              <a:t>HTML </a:t>
            </a:r>
            <a:r>
              <a:rPr sz="2400" spc="-140" dirty="0">
                <a:solidFill>
                  <a:srgbClr val="0000FF"/>
                </a:solidFill>
                <a:latin typeface="Arial"/>
                <a:cs typeface="Arial"/>
              </a:rPr>
              <a:t>(~1</a:t>
            </a:r>
            <a:r>
              <a:rPr sz="2400" spc="-5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120" dirty="0">
                <a:solidFill>
                  <a:srgbClr val="0000FF"/>
                </a:solidFill>
                <a:latin typeface="Arial"/>
                <a:cs typeface="Arial"/>
              </a:rPr>
              <a:t>day)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210" dirty="0">
                <a:solidFill>
                  <a:srgbClr val="424242"/>
                </a:solidFill>
                <a:latin typeface="Arial"/>
                <a:cs typeface="Arial"/>
              </a:rPr>
              <a:t>Key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concepts: </a:t>
            </a:r>
            <a:r>
              <a:rPr sz="2400" spc="-50" dirty="0">
                <a:solidFill>
                  <a:srgbClr val="424242"/>
                </a:solidFill>
                <a:latin typeface="Arial"/>
                <a:cs typeface="Arial"/>
              </a:rPr>
              <a:t>inline,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block,</a:t>
            </a:r>
            <a:r>
              <a:rPr sz="2400" spc="-16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inline-block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24242"/>
              </a:buClr>
              <a:buFont typeface="Arial"/>
              <a:buChar char="-"/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490" dirty="0">
                <a:solidFill>
                  <a:srgbClr val="424242"/>
                </a:solidFill>
                <a:latin typeface="Arial"/>
                <a:cs typeface="Arial"/>
              </a:rPr>
              <a:t>CSS </a:t>
            </a:r>
            <a:r>
              <a:rPr sz="2400" spc="-120" dirty="0">
                <a:solidFill>
                  <a:srgbClr val="0000FF"/>
                </a:solidFill>
                <a:latin typeface="Arial"/>
                <a:cs typeface="Arial"/>
              </a:rPr>
              <a:t>(~1.5</a:t>
            </a:r>
            <a:r>
              <a:rPr sz="2400" spc="-1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130" dirty="0">
                <a:solidFill>
                  <a:srgbClr val="0000FF"/>
                </a:solidFill>
                <a:latin typeface="Arial"/>
                <a:cs typeface="Arial"/>
              </a:rPr>
              <a:t>weeks)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  <a:tab pos="3771900" algn="l"/>
              </a:tabLst>
            </a:pPr>
            <a:r>
              <a:rPr sz="2400" spc="-15" dirty="0">
                <a:solidFill>
                  <a:srgbClr val="424242"/>
                </a:solidFill>
                <a:latin typeface="Arial"/>
                <a:cs typeface="Arial"/>
              </a:rPr>
              <a:t>Multiple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rendering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styles:	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natural,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flex, positioned,</a:t>
            </a:r>
            <a:r>
              <a:rPr sz="2400" spc="-31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24242"/>
                </a:solidFill>
                <a:latin typeface="Arial"/>
                <a:cs typeface="Arial"/>
              </a:rPr>
              <a:t>float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40" dirty="0">
                <a:solidFill>
                  <a:srgbClr val="424242"/>
                </a:solidFill>
                <a:latin typeface="Arial"/>
                <a:cs typeface="Arial"/>
              </a:rPr>
              <a:t>Mobile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layouts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Transforms and</a:t>
            </a:r>
            <a:r>
              <a:rPr sz="2400" spc="-14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animations</a:t>
            </a:r>
            <a:endParaRPr sz="2400">
              <a:latin typeface="Arial"/>
              <a:cs typeface="Arial"/>
            </a:endParaRPr>
          </a:p>
          <a:p>
            <a:pPr marL="163195">
              <a:lnSpc>
                <a:spcPct val="100000"/>
              </a:lnSpc>
              <a:spcBef>
                <a:spcPts val="420"/>
              </a:spcBef>
              <a:tabLst>
                <a:tab pos="469265" algn="l"/>
              </a:tabLst>
            </a:pPr>
            <a:r>
              <a:rPr sz="2000" b="1" spc="-55" dirty="0">
                <a:solidFill>
                  <a:srgbClr val="424242"/>
                </a:solidFill>
                <a:latin typeface="Arial"/>
                <a:cs typeface="Arial"/>
              </a:rPr>
              <a:t>-	</a:t>
            </a:r>
            <a:r>
              <a:rPr sz="2400" b="1" spc="-225" dirty="0">
                <a:solidFill>
                  <a:srgbClr val="424242"/>
                </a:solidFill>
                <a:latin typeface="Arial"/>
                <a:cs typeface="Arial"/>
              </a:rPr>
              <a:t>FYI: </a:t>
            </a:r>
            <a:r>
              <a:rPr sz="2400" b="1" spc="-170" dirty="0">
                <a:solidFill>
                  <a:srgbClr val="424242"/>
                </a:solidFill>
                <a:latin typeface="Arial"/>
                <a:cs typeface="Arial"/>
              </a:rPr>
              <a:t>No </a:t>
            </a:r>
            <a:r>
              <a:rPr sz="2400" b="1" spc="-145" dirty="0">
                <a:solidFill>
                  <a:srgbClr val="424242"/>
                </a:solidFill>
                <a:latin typeface="Arial"/>
                <a:cs typeface="Arial"/>
              </a:rPr>
              <a:t>libraries </a:t>
            </a:r>
            <a:r>
              <a:rPr sz="2400" b="1" spc="-135" dirty="0">
                <a:solidFill>
                  <a:srgbClr val="424242"/>
                </a:solidFill>
                <a:latin typeface="Arial"/>
                <a:cs typeface="Arial"/>
              </a:rPr>
              <a:t>or </a:t>
            </a:r>
            <a:r>
              <a:rPr sz="2400" b="1" spc="-175" dirty="0">
                <a:solidFill>
                  <a:srgbClr val="424242"/>
                </a:solidFill>
                <a:latin typeface="Arial"/>
                <a:cs typeface="Arial"/>
              </a:rPr>
              <a:t>compiled</a:t>
            </a:r>
            <a:r>
              <a:rPr sz="2400" b="1" spc="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1" spc="-475" dirty="0">
                <a:solidFill>
                  <a:srgbClr val="424242"/>
                </a:solidFill>
                <a:latin typeface="Arial"/>
                <a:cs typeface="Arial"/>
              </a:rPr>
              <a:t>CSS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57556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30" dirty="0" smtClean="0"/>
              <a:t> </a:t>
            </a:r>
            <a:r>
              <a:rPr spc="80" dirty="0"/>
              <a:t>Modern </a:t>
            </a:r>
            <a:r>
              <a:rPr spc="-60" dirty="0"/>
              <a:t>JS</a:t>
            </a:r>
            <a:r>
              <a:rPr spc="-630" dirty="0"/>
              <a:t> </a:t>
            </a:r>
            <a:r>
              <a:rPr spc="-475" dirty="0"/>
              <a:t>/ </a:t>
            </a:r>
            <a:r>
              <a:rPr spc="-335" dirty="0"/>
              <a:t>ES6+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1673" y="1591192"/>
            <a:ext cx="7974330" cy="4073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77875">
              <a:lnSpc>
                <a:spcPct val="114599"/>
              </a:lnSpc>
              <a:spcBef>
                <a:spcPts val="100"/>
              </a:spcBef>
            </a:pP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Later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in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424242"/>
                </a:solidFill>
                <a:latin typeface="Arial"/>
                <a:cs typeface="Arial"/>
              </a:rPr>
              <a:t>quarter,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we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5" dirty="0">
                <a:solidFill>
                  <a:srgbClr val="424242"/>
                </a:solidFill>
                <a:latin typeface="Arial"/>
                <a:cs typeface="Arial"/>
              </a:rPr>
              <a:t>will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424242"/>
                </a:solidFill>
                <a:latin typeface="Arial"/>
                <a:cs typeface="Arial"/>
              </a:rPr>
              <a:t>read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</a:t>
            </a:r>
            <a:r>
              <a:rPr sz="2400" spc="-12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24242"/>
                </a:solidFill>
                <a:latin typeface="Arial"/>
                <a:cs typeface="Arial"/>
              </a:rPr>
              <a:t>write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JavaScript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that 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looks </a:t>
            </a:r>
            <a:r>
              <a:rPr sz="2400" spc="-45" dirty="0">
                <a:solidFill>
                  <a:srgbClr val="424242"/>
                </a:solidFill>
                <a:latin typeface="Arial"/>
                <a:cs typeface="Arial"/>
              </a:rPr>
              <a:t>sort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of </a:t>
            </a:r>
            <a:r>
              <a:rPr sz="2400" spc="-60" dirty="0">
                <a:solidFill>
                  <a:srgbClr val="424242"/>
                </a:solidFill>
                <a:latin typeface="Arial"/>
                <a:cs typeface="Arial"/>
              </a:rPr>
              <a:t>like</a:t>
            </a:r>
            <a:r>
              <a:rPr sz="2400" spc="-3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424242"/>
                </a:solidFill>
                <a:latin typeface="Arial"/>
                <a:cs typeface="Arial"/>
              </a:rPr>
              <a:t>this: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>
              <a:latin typeface="Times New Roman"/>
              <a:cs typeface="Times New Roman"/>
            </a:endParaRPr>
          </a:p>
          <a:p>
            <a:pPr marL="96520">
              <a:lnSpc>
                <a:spcPct val="100000"/>
              </a:lnSpc>
              <a:tabLst>
                <a:tab pos="1269365" algn="l"/>
                <a:tab pos="1771014" algn="l"/>
                <a:tab pos="2272665" algn="l"/>
              </a:tabLst>
            </a:pPr>
            <a:r>
              <a:rPr sz="2400" b="1" spc="45" dirty="0">
                <a:solidFill>
                  <a:srgbClr val="424242"/>
                </a:solidFill>
                <a:latin typeface="Arial"/>
                <a:cs typeface="Arial"/>
              </a:rPr>
              <a:t>(</a:t>
            </a:r>
            <a:r>
              <a:rPr sz="2400" b="1" spc="45" dirty="0">
                <a:solidFill>
                  <a:srgbClr val="0000FF"/>
                </a:solidFill>
                <a:latin typeface="Arial"/>
                <a:cs typeface="Arial"/>
              </a:rPr>
              <a:t>async	</a:t>
            </a:r>
            <a:r>
              <a:rPr sz="2400" b="1" spc="515" dirty="0">
                <a:solidFill>
                  <a:srgbClr val="9900FF"/>
                </a:solidFill>
                <a:latin typeface="Arial"/>
                <a:cs typeface="Arial"/>
              </a:rPr>
              <a:t>()	</a:t>
            </a:r>
            <a:r>
              <a:rPr sz="2400" b="1" spc="-85" dirty="0">
                <a:solidFill>
                  <a:srgbClr val="9900FF"/>
                </a:solidFill>
                <a:latin typeface="Arial"/>
                <a:cs typeface="Arial"/>
              </a:rPr>
              <a:t>=&gt;	</a:t>
            </a:r>
            <a:r>
              <a:rPr sz="2400" b="1" spc="385" dirty="0">
                <a:solidFill>
                  <a:srgbClr val="9900FF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431165" marR="4690745">
              <a:lnSpc>
                <a:spcPct val="114599"/>
              </a:lnSpc>
              <a:tabLst>
                <a:tab pos="932815" algn="l"/>
                <a:tab pos="1101725" algn="l"/>
                <a:tab pos="2271395" algn="l"/>
                <a:tab pos="2606040" algn="l"/>
              </a:tabLst>
            </a:pPr>
            <a:r>
              <a:rPr sz="2400" b="1" spc="405" dirty="0">
                <a:solidFill>
                  <a:srgbClr val="38751C"/>
                </a:solidFill>
                <a:latin typeface="Arial"/>
                <a:cs typeface="Arial"/>
              </a:rPr>
              <a:t>le</a:t>
            </a:r>
            <a:r>
              <a:rPr sz="2400" b="1" spc="330" dirty="0">
                <a:solidFill>
                  <a:srgbClr val="38751C"/>
                </a:solidFill>
                <a:latin typeface="Arial"/>
                <a:cs typeface="Arial"/>
              </a:rPr>
              <a:t>t</a:t>
            </a:r>
            <a:r>
              <a:rPr sz="2400" b="1" dirty="0">
                <a:solidFill>
                  <a:srgbClr val="38751C"/>
                </a:solidFill>
                <a:latin typeface="Arial"/>
                <a:cs typeface="Arial"/>
              </a:rPr>
              <a:t>	</a:t>
            </a:r>
            <a:r>
              <a:rPr sz="2400" spc="150" dirty="0">
                <a:solidFill>
                  <a:srgbClr val="424242"/>
                </a:solidFill>
                <a:latin typeface="Arial"/>
                <a:cs typeface="Arial"/>
              </a:rPr>
              <a:t>choic</a:t>
            </a:r>
            <a:r>
              <a:rPr sz="2400" spc="185" dirty="0">
                <a:solidFill>
                  <a:srgbClr val="424242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424242"/>
                </a:solidFill>
                <a:latin typeface="Arial"/>
                <a:cs typeface="Arial"/>
              </a:rPr>
              <a:t>	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=</a:t>
            </a:r>
            <a:r>
              <a:rPr sz="2400" dirty="0">
                <a:solidFill>
                  <a:srgbClr val="424242"/>
                </a:solidFill>
                <a:latin typeface="Arial"/>
                <a:cs typeface="Arial"/>
              </a:rPr>
              <a:t>	</a:t>
            </a:r>
            <a:r>
              <a:rPr sz="2400" spc="565" dirty="0">
                <a:solidFill>
                  <a:srgbClr val="424242"/>
                </a:solidFill>
                <a:latin typeface="Arial"/>
                <a:cs typeface="Arial"/>
              </a:rPr>
              <a:t>'e';  </a:t>
            </a:r>
            <a:r>
              <a:rPr sz="2400" spc="-20" dirty="0">
                <a:solidFill>
                  <a:srgbClr val="424242"/>
                </a:solidFill>
                <a:latin typeface="Arial"/>
                <a:cs typeface="Arial"/>
              </a:rPr>
              <a:t>do	</a:t>
            </a:r>
            <a:r>
              <a:rPr sz="2400" spc="515" dirty="0">
                <a:solidFill>
                  <a:srgbClr val="424242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765810">
              <a:lnSpc>
                <a:spcPct val="100000"/>
              </a:lnSpc>
              <a:spcBef>
                <a:spcPts val="420"/>
              </a:spcBef>
              <a:tabLst>
                <a:tab pos="1935480" algn="l"/>
                <a:tab pos="2275205" algn="l"/>
                <a:tab pos="3280410" algn="l"/>
                <a:tab pos="6455410" algn="l"/>
              </a:tabLst>
            </a:pPr>
            <a:r>
              <a:rPr sz="2400" spc="155" dirty="0">
                <a:solidFill>
                  <a:srgbClr val="424242"/>
                </a:solidFill>
                <a:latin typeface="Arial"/>
                <a:cs typeface="Arial"/>
              </a:rPr>
              <a:t>choice	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=	</a:t>
            </a:r>
            <a:r>
              <a:rPr sz="2400" b="1" spc="114" dirty="0">
                <a:solidFill>
                  <a:srgbClr val="0000FF"/>
                </a:solidFill>
                <a:latin typeface="Arial"/>
                <a:cs typeface="Arial"/>
              </a:rPr>
              <a:t>await	</a:t>
            </a:r>
            <a:r>
              <a:rPr sz="2400" spc="185" dirty="0">
                <a:solidFill>
                  <a:srgbClr val="424242"/>
                </a:solidFill>
                <a:latin typeface="Arial"/>
                <a:cs typeface="Arial"/>
              </a:rPr>
              <a:t>askQuestion('Enter	</a:t>
            </a:r>
            <a:r>
              <a:rPr sz="2400" spc="325" dirty="0">
                <a:solidFill>
                  <a:srgbClr val="424242"/>
                </a:solidFill>
                <a:latin typeface="Arial"/>
                <a:cs typeface="Arial"/>
              </a:rPr>
              <a:t>choice');</a:t>
            </a:r>
            <a:endParaRPr sz="240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  <a:spcBef>
                <a:spcPts val="420"/>
              </a:spcBef>
              <a:tabLst>
                <a:tab pos="1771650" algn="l"/>
              </a:tabLst>
            </a:pPr>
            <a:r>
              <a:rPr sz="2400" b="1" spc="114" dirty="0">
                <a:solidFill>
                  <a:srgbClr val="0000FF"/>
                </a:solidFill>
                <a:latin typeface="Arial"/>
                <a:cs typeface="Arial"/>
              </a:rPr>
              <a:t>await	</a:t>
            </a:r>
            <a:r>
              <a:rPr sz="2400" spc="170" dirty="0">
                <a:solidFill>
                  <a:srgbClr val="424242"/>
                </a:solidFill>
                <a:latin typeface="Arial"/>
                <a:cs typeface="Arial"/>
              </a:rPr>
              <a:t>processChoice(choice);</a:t>
            </a:r>
            <a:endParaRPr sz="2400">
              <a:latin typeface="Arial"/>
              <a:cs typeface="Arial"/>
            </a:endParaRPr>
          </a:p>
          <a:p>
            <a:pPr marL="431165">
              <a:lnSpc>
                <a:spcPct val="100000"/>
              </a:lnSpc>
              <a:spcBef>
                <a:spcPts val="420"/>
              </a:spcBef>
              <a:tabLst>
                <a:tab pos="765175" algn="l"/>
                <a:tab pos="1768475" algn="l"/>
                <a:tab pos="3105150" algn="l"/>
                <a:tab pos="3606800" algn="l"/>
              </a:tabLst>
            </a:pPr>
            <a:r>
              <a:rPr sz="2400" spc="515" dirty="0">
                <a:solidFill>
                  <a:srgbClr val="424242"/>
                </a:solidFill>
                <a:latin typeface="Arial"/>
                <a:cs typeface="Arial"/>
              </a:rPr>
              <a:t>}	</a:t>
            </a:r>
            <a:r>
              <a:rPr sz="2400" spc="220" dirty="0">
                <a:solidFill>
                  <a:srgbClr val="424242"/>
                </a:solidFill>
                <a:latin typeface="Arial"/>
                <a:cs typeface="Arial"/>
              </a:rPr>
              <a:t>while	</a:t>
            </a:r>
            <a:r>
              <a:rPr sz="2400" spc="210" dirty="0">
                <a:solidFill>
                  <a:srgbClr val="424242"/>
                </a:solidFill>
                <a:latin typeface="Arial"/>
                <a:cs typeface="Arial"/>
              </a:rPr>
              <a:t>(choice	</a:t>
            </a:r>
            <a:r>
              <a:rPr sz="2400" spc="280" dirty="0">
                <a:solidFill>
                  <a:srgbClr val="424242"/>
                </a:solidFill>
                <a:latin typeface="Arial"/>
                <a:cs typeface="Arial"/>
              </a:rPr>
              <a:t>!=	</a:t>
            </a:r>
            <a:r>
              <a:rPr sz="2400" spc="570" dirty="0">
                <a:solidFill>
                  <a:srgbClr val="424242"/>
                </a:solidFill>
                <a:latin typeface="Arial"/>
                <a:cs typeface="Arial"/>
              </a:rPr>
              <a:t>'e');</a:t>
            </a:r>
            <a:endParaRPr sz="2400">
              <a:latin typeface="Arial"/>
              <a:cs typeface="Arial"/>
            </a:endParaRPr>
          </a:p>
          <a:p>
            <a:pPr marL="96520">
              <a:lnSpc>
                <a:spcPct val="100000"/>
              </a:lnSpc>
              <a:spcBef>
                <a:spcPts val="420"/>
              </a:spcBef>
            </a:pPr>
            <a:r>
              <a:rPr sz="2400" b="1" spc="515" dirty="0">
                <a:solidFill>
                  <a:srgbClr val="9900FF"/>
                </a:solidFill>
                <a:latin typeface="Arial"/>
                <a:cs typeface="Arial"/>
              </a:rPr>
              <a:t>}</a:t>
            </a:r>
            <a:r>
              <a:rPr sz="2400" b="1" spc="515" dirty="0">
                <a:solidFill>
                  <a:srgbClr val="424242"/>
                </a:solidFill>
                <a:latin typeface="Arial"/>
                <a:cs typeface="Arial"/>
              </a:rPr>
              <a:t>)()</a:t>
            </a:r>
            <a:r>
              <a:rPr sz="2400" spc="515" dirty="0">
                <a:solidFill>
                  <a:srgbClr val="424242"/>
                </a:solidFill>
                <a:latin typeface="Arial"/>
                <a:cs typeface="Arial"/>
              </a:rPr>
              <a:t>;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57556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30" dirty="0" smtClean="0"/>
              <a:t> </a:t>
            </a:r>
            <a:r>
              <a:rPr spc="80" dirty="0"/>
              <a:t>Modern </a:t>
            </a:r>
            <a:r>
              <a:rPr spc="-60" dirty="0"/>
              <a:t>JS</a:t>
            </a:r>
            <a:r>
              <a:rPr spc="-630" dirty="0"/>
              <a:t> </a:t>
            </a:r>
            <a:r>
              <a:rPr spc="-475" dirty="0"/>
              <a:t>/ </a:t>
            </a:r>
            <a:r>
              <a:rPr spc="-335" dirty="0"/>
              <a:t>ES6+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5722" y="1567732"/>
            <a:ext cx="6396355" cy="50546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R="3722370" algn="ctr">
              <a:lnSpc>
                <a:spcPct val="100000"/>
              </a:lnSpc>
              <a:spcBef>
                <a:spcPts val="520"/>
              </a:spcBef>
            </a:pP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JavaScript </a:t>
            </a:r>
            <a:r>
              <a:rPr sz="2400" spc="-140" dirty="0">
                <a:solidFill>
                  <a:srgbClr val="0000FF"/>
                </a:solidFill>
                <a:latin typeface="Arial"/>
                <a:cs typeface="Arial"/>
              </a:rPr>
              <a:t>(~5</a:t>
            </a:r>
            <a:r>
              <a:rPr sz="2400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130" dirty="0">
                <a:solidFill>
                  <a:srgbClr val="0000FF"/>
                </a:solidFill>
                <a:latin typeface="Arial"/>
                <a:cs typeface="Arial"/>
              </a:rPr>
              <a:t>weeks)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JavaScript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classes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Relevant </a:t>
            </a:r>
            <a:r>
              <a:rPr sz="2400" spc="-50" dirty="0">
                <a:solidFill>
                  <a:srgbClr val="424242"/>
                </a:solidFill>
                <a:latin typeface="Arial"/>
                <a:cs typeface="Arial"/>
              </a:rPr>
              <a:t>functional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programming</a:t>
            </a:r>
            <a:endParaRPr sz="2400">
              <a:latin typeface="Arial"/>
              <a:cs typeface="Arial"/>
            </a:endParaRPr>
          </a:p>
          <a:p>
            <a:pPr marL="927100" lvl="1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926465" algn="l"/>
                <a:tab pos="927100" algn="l"/>
              </a:tabLst>
            </a:pPr>
            <a:r>
              <a:rPr sz="2400" spc="-175" dirty="0">
                <a:solidFill>
                  <a:srgbClr val="424242"/>
                </a:solidFill>
                <a:latin typeface="Arial"/>
                <a:cs typeface="Arial"/>
              </a:rPr>
              <a:t>Lambdas</a:t>
            </a:r>
            <a:endParaRPr sz="2400">
              <a:latin typeface="Arial"/>
              <a:cs typeface="Arial"/>
            </a:endParaRPr>
          </a:p>
          <a:p>
            <a:pPr marL="927100" lvl="1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926465" algn="l"/>
                <a:tab pos="927100" algn="l"/>
              </a:tabLst>
            </a:pP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Generator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functions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</a:t>
            </a:r>
            <a:r>
              <a:rPr sz="2400" spc="-2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async/await</a:t>
            </a:r>
            <a:endParaRPr sz="2400">
              <a:latin typeface="Arial"/>
              <a:cs typeface="Arial"/>
            </a:endParaRPr>
          </a:p>
          <a:p>
            <a:pPr marL="927100" lvl="1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926465" algn="l"/>
                <a:tab pos="927100" algn="l"/>
              </a:tabLst>
            </a:pP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"Fat </a:t>
            </a:r>
            <a:r>
              <a:rPr sz="2400" spc="-15" dirty="0">
                <a:solidFill>
                  <a:srgbClr val="424242"/>
                </a:solidFill>
                <a:latin typeface="Arial"/>
                <a:cs typeface="Arial"/>
              </a:rPr>
              <a:t>arrow" </a:t>
            </a:r>
            <a:r>
              <a:rPr sz="2400" spc="-195" dirty="0">
                <a:solidFill>
                  <a:srgbClr val="424242"/>
                </a:solidFill>
                <a:latin typeface="Arial"/>
                <a:cs typeface="Arial"/>
              </a:rPr>
              <a:t>vs</a:t>
            </a:r>
            <a:r>
              <a:rPr sz="2400" spc="-29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40" dirty="0">
                <a:solidFill>
                  <a:srgbClr val="424242"/>
                </a:solidFill>
                <a:latin typeface="Arial"/>
                <a:cs typeface="Arial"/>
              </a:rPr>
              <a:t>function</a:t>
            </a:r>
            <a:endParaRPr sz="2400">
              <a:latin typeface="Arial"/>
              <a:cs typeface="Arial"/>
            </a:endParaRPr>
          </a:p>
          <a:p>
            <a:pPr marL="927100" lvl="1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926465" algn="l"/>
                <a:tab pos="927100" algn="l"/>
              </a:tabLst>
            </a:pPr>
            <a:r>
              <a:rPr sz="2400" spc="-160" dirty="0">
                <a:solidFill>
                  <a:srgbClr val="424242"/>
                </a:solidFill>
                <a:latin typeface="Arial"/>
                <a:cs typeface="Arial"/>
              </a:rPr>
              <a:t>Closures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Creating and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using</a:t>
            </a:r>
            <a:r>
              <a:rPr sz="2400" spc="-16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45" dirty="0">
                <a:solidFill>
                  <a:srgbClr val="424242"/>
                </a:solidFill>
                <a:latin typeface="Arial"/>
                <a:cs typeface="Arial"/>
              </a:rPr>
              <a:t>Promises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95" dirty="0">
                <a:solidFill>
                  <a:srgbClr val="424242"/>
                </a:solidFill>
                <a:latin typeface="Arial"/>
                <a:cs typeface="Arial"/>
              </a:rPr>
              <a:t>Understanding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Event</a:t>
            </a:r>
            <a:r>
              <a:rPr sz="2400" spc="-27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40" dirty="0">
                <a:solidFill>
                  <a:srgbClr val="424242"/>
                </a:solidFill>
                <a:latin typeface="Arial"/>
                <a:cs typeface="Arial"/>
              </a:rPr>
              <a:t>Loop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Modules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</a:t>
            </a:r>
            <a:r>
              <a:rPr sz="2400" spc="-17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424242"/>
                </a:solidFill>
                <a:latin typeface="Arial"/>
                <a:cs typeface="Arial"/>
              </a:rPr>
              <a:t>encapsulation</a:t>
            </a:r>
            <a:endParaRPr sz="2400">
              <a:latin typeface="Arial"/>
              <a:cs typeface="Arial"/>
            </a:endParaRPr>
          </a:p>
          <a:p>
            <a:pPr marL="1027430" algn="ctr">
              <a:lnSpc>
                <a:spcPct val="100000"/>
              </a:lnSpc>
              <a:spcBef>
                <a:spcPts val="420"/>
              </a:spcBef>
            </a:pPr>
            <a:r>
              <a:rPr sz="2400" b="1" spc="-204" dirty="0">
                <a:solidFill>
                  <a:srgbClr val="424242"/>
                </a:solidFill>
                <a:latin typeface="Arial"/>
                <a:cs typeface="Arial"/>
              </a:rPr>
              <a:t>NO </a:t>
            </a:r>
            <a:r>
              <a:rPr sz="2400" b="1" spc="-120" dirty="0">
                <a:solidFill>
                  <a:srgbClr val="424242"/>
                </a:solidFill>
                <a:latin typeface="Arial"/>
                <a:cs typeface="Arial"/>
              </a:rPr>
              <a:t>frontend </a:t>
            </a:r>
            <a:r>
              <a:rPr sz="2400" b="1" spc="-130" dirty="0">
                <a:solidFill>
                  <a:srgbClr val="424242"/>
                </a:solidFill>
                <a:latin typeface="Arial"/>
                <a:cs typeface="Arial"/>
              </a:rPr>
              <a:t>framework; </a:t>
            </a:r>
            <a:r>
              <a:rPr sz="2400" b="1" spc="-140" dirty="0">
                <a:solidFill>
                  <a:srgbClr val="424242"/>
                </a:solidFill>
                <a:latin typeface="Arial"/>
                <a:cs typeface="Arial"/>
              </a:rPr>
              <a:t>minimal</a:t>
            </a:r>
            <a:r>
              <a:rPr sz="2400" b="1" spc="-7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1" spc="-145" dirty="0">
                <a:solidFill>
                  <a:srgbClr val="424242"/>
                </a:solidFill>
                <a:latin typeface="Arial"/>
                <a:cs typeface="Arial"/>
              </a:rPr>
              <a:t>libraries</a:t>
            </a:r>
            <a:endParaRPr sz="2400">
              <a:latin typeface="Arial"/>
              <a:cs typeface="Arial"/>
            </a:endParaRPr>
          </a:p>
          <a:p>
            <a:pPr marL="1031875" algn="ctr">
              <a:lnSpc>
                <a:spcPct val="100000"/>
              </a:lnSpc>
              <a:spcBef>
                <a:spcPts val="420"/>
              </a:spcBef>
            </a:pPr>
            <a:r>
              <a:rPr sz="2400" u="heavy" spc="-130" dirty="0"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  <a:latin typeface="Arial"/>
                <a:cs typeface="Arial"/>
              </a:rPr>
              <a:t>No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Angular/React/JQuery/etc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5722" y="401895"/>
            <a:ext cx="61290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30" dirty="0" smtClean="0">
                <a:latin typeface="Verdana"/>
                <a:cs typeface="Verdana"/>
              </a:rPr>
              <a:t> </a:t>
            </a:r>
            <a:r>
              <a:rPr sz="3600" spc="-85" dirty="0">
                <a:latin typeface="Verdana"/>
                <a:cs typeface="Verdana"/>
              </a:rPr>
              <a:t>JavaScript,</a:t>
            </a:r>
            <a:r>
              <a:rPr sz="3600" spc="-400" dirty="0">
                <a:latin typeface="Verdana"/>
                <a:cs typeface="Verdana"/>
              </a:rPr>
              <a:t> </a:t>
            </a:r>
            <a:r>
              <a:rPr sz="3600" spc="75" dirty="0">
                <a:latin typeface="Verdana"/>
                <a:cs typeface="Verdana"/>
              </a:rPr>
              <a:t>applied</a:t>
            </a:r>
            <a:endParaRPr sz="3600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86398" y="2010262"/>
            <a:ext cx="3641338" cy="46668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21618" y="1803246"/>
            <a:ext cx="5362575" cy="4893310"/>
          </a:xfrm>
          <a:custGeom>
            <a:avLst/>
            <a:gdLst/>
            <a:ahLst/>
            <a:cxnLst/>
            <a:rect l="l" t="t" r="r" b="b"/>
            <a:pathLst>
              <a:path w="5362575" h="4893309">
                <a:moveTo>
                  <a:pt x="0" y="0"/>
                </a:moveTo>
                <a:lnTo>
                  <a:pt x="5362089" y="0"/>
                </a:lnTo>
                <a:lnTo>
                  <a:pt x="5362089" y="4892915"/>
                </a:lnTo>
                <a:lnTo>
                  <a:pt x="0" y="4892915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7851" y="2374917"/>
            <a:ext cx="2694940" cy="1282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29235" algn="r">
              <a:lnSpc>
                <a:spcPct val="114599"/>
              </a:lnSpc>
              <a:spcBef>
                <a:spcPts val="100"/>
              </a:spcBef>
            </a:pPr>
            <a:r>
              <a:rPr sz="2400" spc="-170" dirty="0">
                <a:solidFill>
                  <a:srgbClr val="424242"/>
                </a:solidFill>
                <a:latin typeface="Arial"/>
                <a:cs typeface="Arial"/>
              </a:rPr>
              <a:t>HW2 </a:t>
            </a:r>
            <a:r>
              <a:rPr sz="2400" spc="5" dirty="0">
                <a:solidFill>
                  <a:srgbClr val="424242"/>
                </a:solidFill>
                <a:latin typeface="Arial"/>
                <a:cs typeface="Arial"/>
              </a:rPr>
              <a:t>will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ask</a:t>
            </a:r>
            <a:r>
              <a:rPr sz="2400" spc="-2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you</a:t>
            </a:r>
            <a:r>
              <a:rPr sz="2400" spc="-14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25" dirty="0">
                <a:solidFill>
                  <a:srgbClr val="424242"/>
                </a:solidFill>
                <a:latin typeface="Arial"/>
                <a:cs typeface="Arial"/>
              </a:rPr>
              <a:t>to </a:t>
            </a:r>
            <a:r>
              <a:rPr sz="2400" spc="1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make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</a:t>
            </a:r>
            <a:r>
              <a:rPr sz="2400" spc="-1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webpage</a:t>
            </a:r>
            <a:r>
              <a:rPr sz="2400" spc="-15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that 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looks </a:t>
            </a:r>
            <a:r>
              <a:rPr sz="2400" spc="-60" dirty="0">
                <a:solidFill>
                  <a:srgbClr val="424242"/>
                </a:solidFill>
                <a:latin typeface="Arial"/>
                <a:cs typeface="Arial"/>
              </a:rPr>
              <a:t>like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this-ish: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61290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30" dirty="0" smtClean="0"/>
              <a:t> </a:t>
            </a:r>
            <a:r>
              <a:rPr spc="-85" dirty="0"/>
              <a:t>JavaScript,</a:t>
            </a:r>
            <a:r>
              <a:rPr spc="-400" dirty="0"/>
              <a:t> </a:t>
            </a:r>
            <a:r>
              <a:rPr spc="75" dirty="0"/>
              <a:t>applied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7123" y="2222518"/>
            <a:ext cx="2807970" cy="29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25" marR="5080" indent="59055" algn="r">
              <a:lnSpc>
                <a:spcPct val="114599"/>
              </a:lnSpc>
              <a:spcBef>
                <a:spcPts val="100"/>
              </a:spcBef>
            </a:pP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And </a:t>
            </a:r>
            <a:r>
              <a:rPr sz="2400" spc="-170" dirty="0">
                <a:solidFill>
                  <a:srgbClr val="424242"/>
                </a:solidFill>
                <a:latin typeface="Arial"/>
                <a:cs typeface="Arial"/>
              </a:rPr>
              <a:t>HW2 </a:t>
            </a:r>
            <a:r>
              <a:rPr sz="2400" spc="5" dirty="0">
                <a:solidFill>
                  <a:srgbClr val="424242"/>
                </a:solidFill>
                <a:latin typeface="Arial"/>
                <a:cs typeface="Arial"/>
              </a:rPr>
              <a:t>will</a:t>
            </a:r>
            <a:r>
              <a:rPr sz="2400" spc="-14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also</a:t>
            </a:r>
            <a:r>
              <a:rPr sz="2400" spc="-14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ask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you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 </a:t>
            </a:r>
            <a:r>
              <a:rPr sz="2400" dirty="0">
                <a:solidFill>
                  <a:srgbClr val="424242"/>
                </a:solidFill>
                <a:latin typeface="Arial"/>
                <a:cs typeface="Arial"/>
              </a:rPr>
              <a:t>write</a:t>
            </a:r>
            <a:r>
              <a:rPr sz="2400" spc="-38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10" dirty="0">
                <a:solidFill>
                  <a:srgbClr val="424242"/>
                </a:solidFill>
                <a:latin typeface="Arial"/>
                <a:cs typeface="Arial"/>
              </a:rPr>
              <a:t>two</a:t>
            </a:r>
            <a:r>
              <a:rPr sz="2400" spc="-14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small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Chrome</a:t>
            </a:r>
            <a:r>
              <a:rPr sz="2400" spc="-18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extensions: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1500"/>
              </a:spcBef>
            </a:pP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(Note: </a:t>
            </a:r>
            <a:r>
              <a:rPr sz="2400" spc="-170" dirty="0">
                <a:solidFill>
                  <a:srgbClr val="424242"/>
                </a:solidFill>
                <a:latin typeface="Arial"/>
                <a:cs typeface="Arial"/>
              </a:rPr>
              <a:t>HW2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is also</a:t>
            </a:r>
            <a:r>
              <a:rPr sz="2400" spc="-21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not</a:t>
            </a:r>
            <a:endParaRPr sz="2400">
              <a:latin typeface="Arial"/>
              <a:cs typeface="Arial"/>
            </a:endParaRPr>
          </a:p>
          <a:p>
            <a:pPr marR="7620" algn="r">
              <a:lnSpc>
                <a:spcPct val="100000"/>
              </a:lnSpc>
              <a:spcBef>
                <a:spcPts val="420"/>
              </a:spcBef>
            </a:pPr>
            <a:r>
              <a:rPr sz="2400" spc="-120" dirty="0">
                <a:solidFill>
                  <a:srgbClr val="424242"/>
                </a:solidFill>
                <a:latin typeface="Arial"/>
                <a:cs typeface="Arial"/>
              </a:rPr>
              <a:t>released</a:t>
            </a:r>
            <a:r>
              <a:rPr sz="2400" spc="-19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yet.)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72471" y="2475004"/>
            <a:ext cx="5135710" cy="2616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58517" y="2304905"/>
            <a:ext cx="5368925" cy="3079115"/>
          </a:xfrm>
          <a:custGeom>
            <a:avLst/>
            <a:gdLst/>
            <a:ahLst/>
            <a:cxnLst/>
            <a:rect l="l" t="t" r="r" b="b"/>
            <a:pathLst>
              <a:path w="5368925" h="3079115">
                <a:moveTo>
                  <a:pt x="0" y="0"/>
                </a:moveTo>
                <a:lnTo>
                  <a:pt x="5368714" y="0"/>
                </a:lnTo>
                <a:lnTo>
                  <a:pt x="5368714" y="3078583"/>
                </a:lnTo>
                <a:lnTo>
                  <a:pt x="0" y="3078583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D8D8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63792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30" dirty="0" smtClean="0"/>
              <a:t> </a:t>
            </a:r>
            <a:r>
              <a:rPr spc="-95" dirty="0"/>
              <a:t>Baby's </a:t>
            </a:r>
            <a:r>
              <a:rPr spc="-85" dirty="0"/>
              <a:t>first</a:t>
            </a:r>
            <a:r>
              <a:rPr spc="-590" dirty="0"/>
              <a:t> </a:t>
            </a:r>
            <a:r>
              <a:rPr spc="70" dirty="0"/>
              <a:t>backend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5722" y="1621072"/>
            <a:ext cx="7338059" cy="4163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0" dirty="0" smtClean="0">
                <a:solidFill>
                  <a:srgbClr val="424242"/>
                </a:solidFill>
                <a:latin typeface="Arial"/>
                <a:cs typeface="Arial"/>
              </a:rPr>
              <a:t>coverage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of 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server-side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programming </a:t>
            </a:r>
            <a:r>
              <a:rPr sz="2400" spc="5" dirty="0">
                <a:solidFill>
                  <a:srgbClr val="424242"/>
                </a:solidFill>
                <a:latin typeface="Arial"/>
                <a:cs typeface="Arial"/>
              </a:rPr>
              <a:t>will 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be</a:t>
            </a:r>
            <a:r>
              <a:rPr sz="2400" spc="-30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light.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u="heavy" spc="-160" dirty="0"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  <a:latin typeface="Arial"/>
                <a:cs typeface="Arial"/>
              </a:rPr>
              <a:t>Backend</a:t>
            </a:r>
            <a:r>
              <a:rPr sz="2400" u="heavy" spc="-135" dirty="0"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  <a:latin typeface="Arial"/>
                <a:cs typeface="Arial"/>
              </a:rPr>
              <a:t> </a:t>
            </a:r>
            <a:r>
              <a:rPr sz="2400" u="heavy" spc="-110" dirty="0"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  <a:latin typeface="Arial"/>
                <a:cs typeface="Arial"/>
              </a:rPr>
              <a:t>stack: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spc="-240" dirty="0">
                <a:solidFill>
                  <a:srgbClr val="424242"/>
                </a:solidFill>
                <a:latin typeface="Arial"/>
                <a:cs typeface="Arial"/>
              </a:rPr>
              <a:t>NodeJS </a:t>
            </a:r>
            <a:r>
              <a:rPr sz="2400" spc="-210" dirty="0">
                <a:solidFill>
                  <a:srgbClr val="424242"/>
                </a:solidFill>
                <a:latin typeface="Arial"/>
                <a:cs typeface="Arial"/>
              </a:rPr>
              <a:t>+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Express </a:t>
            </a:r>
            <a:r>
              <a:rPr sz="2400" spc="-210" dirty="0">
                <a:solidFill>
                  <a:srgbClr val="424242"/>
                </a:solidFill>
                <a:latin typeface="Arial"/>
                <a:cs typeface="Arial"/>
              </a:rPr>
              <a:t>+ </a:t>
            </a:r>
            <a:r>
              <a:rPr sz="2400" spc="-140" dirty="0">
                <a:solidFill>
                  <a:srgbClr val="424242"/>
                </a:solidFill>
                <a:latin typeface="Arial"/>
                <a:cs typeface="Arial"/>
              </a:rPr>
              <a:t>MongoDB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via 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Mongoose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(</a:t>
            </a:r>
            <a:r>
              <a:rPr sz="2400" spc="-100" dirty="0">
                <a:solidFill>
                  <a:srgbClr val="0000FF"/>
                </a:solidFill>
                <a:latin typeface="Arial"/>
                <a:cs typeface="Arial"/>
              </a:rPr>
              <a:t>~3</a:t>
            </a:r>
            <a:r>
              <a:rPr sz="2400" spc="1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130" dirty="0">
                <a:solidFill>
                  <a:srgbClr val="0000FF"/>
                </a:solidFill>
                <a:latin typeface="Arial"/>
                <a:cs typeface="Arial"/>
              </a:rPr>
              <a:t>weeks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)</a:t>
            </a:r>
            <a:endParaRPr sz="2400" dirty="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What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is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</a:t>
            </a:r>
            <a:r>
              <a:rPr sz="2400" spc="-19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server</a:t>
            </a:r>
            <a:endParaRPr sz="2400" dirty="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What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is</a:t>
            </a:r>
            <a:r>
              <a:rPr sz="2400" spc="-19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npm</a:t>
            </a:r>
            <a:endParaRPr sz="2400" dirty="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How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 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serve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static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web</a:t>
            </a:r>
            <a:r>
              <a:rPr sz="2400" spc="-36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80" dirty="0">
                <a:solidFill>
                  <a:srgbClr val="424242"/>
                </a:solidFill>
                <a:latin typeface="Arial"/>
                <a:cs typeface="Arial"/>
              </a:rPr>
              <a:t>pages</a:t>
            </a:r>
            <a:endParaRPr sz="2400" dirty="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How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server </a:t>
            </a:r>
            <a:r>
              <a:rPr sz="2400" spc="-355" dirty="0">
                <a:solidFill>
                  <a:srgbClr val="424242"/>
                </a:solidFill>
                <a:latin typeface="Arial"/>
                <a:cs typeface="Arial"/>
              </a:rPr>
              <a:t>JSON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via </a:t>
            </a:r>
            <a:r>
              <a:rPr sz="2400" spc="-420" dirty="0">
                <a:solidFill>
                  <a:srgbClr val="424242"/>
                </a:solidFill>
                <a:latin typeface="Arial"/>
                <a:cs typeface="Arial"/>
              </a:rPr>
              <a:t>REST</a:t>
            </a:r>
            <a:r>
              <a:rPr sz="2400" spc="-44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229" dirty="0">
                <a:solidFill>
                  <a:srgbClr val="424242"/>
                </a:solidFill>
                <a:latin typeface="Arial"/>
                <a:cs typeface="Arial"/>
              </a:rPr>
              <a:t>APIs</a:t>
            </a:r>
            <a:endParaRPr sz="2400" dirty="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Writing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loading </a:t>
            </a:r>
            <a:r>
              <a:rPr sz="2400" spc="-20" dirty="0">
                <a:solidFill>
                  <a:srgbClr val="424242"/>
                </a:solidFill>
                <a:latin typeface="Arial"/>
                <a:cs typeface="Arial"/>
              </a:rPr>
              <a:t>from</a:t>
            </a:r>
            <a:r>
              <a:rPr sz="2400" spc="-37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 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database</a:t>
            </a:r>
            <a:endParaRPr sz="2400" dirty="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Authentication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via 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OAuth2 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(i.e. login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via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Gmail</a:t>
            </a:r>
            <a:r>
              <a:rPr sz="2400" spc="-35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account)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38957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 smtClean="0"/>
              <a:t>Structure</a:t>
            </a:r>
            <a:endParaRPr spc="-35" dirty="0"/>
          </a:p>
        </p:txBody>
      </p:sp>
      <p:sp>
        <p:nvSpPr>
          <p:cNvPr id="3" name="object 3"/>
          <p:cNvSpPr txBox="1"/>
          <p:nvPr/>
        </p:nvSpPr>
        <p:spPr>
          <a:xfrm>
            <a:off x="855722" y="1567732"/>
            <a:ext cx="6823075" cy="21209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400" b="1" spc="-150" dirty="0">
                <a:solidFill>
                  <a:srgbClr val="424242"/>
                </a:solidFill>
                <a:latin typeface="Arial"/>
                <a:cs typeface="Arial"/>
              </a:rPr>
              <a:t>"Homework </a:t>
            </a:r>
            <a:r>
              <a:rPr sz="2400" b="1" spc="-105" dirty="0">
                <a:solidFill>
                  <a:srgbClr val="424242"/>
                </a:solidFill>
                <a:latin typeface="Arial"/>
                <a:cs typeface="Arial"/>
              </a:rPr>
              <a:t>0" </a:t>
            </a:r>
            <a:r>
              <a:rPr sz="2400" b="1" spc="-210" dirty="0">
                <a:solidFill>
                  <a:srgbClr val="424242"/>
                </a:solidFill>
                <a:latin typeface="Arial"/>
                <a:cs typeface="Arial"/>
              </a:rPr>
              <a:t>+ </a:t>
            </a:r>
            <a:r>
              <a:rPr sz="2400" b="1" spc="-120" dirty="0">
                <a:solidFill>
                  <a:srgbClr val="424242"/>
                </a:solidFill>
                <a:latin typeface="Arial"/>
                <a:cs typeface="Arial"/>
              </a:rPr>
              <a:t>6</a:t>
            </a:r>
            <a:r>
              <a:rPr sz="2400" b="1" spc="-6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1" spc="-180" dirty="0">
                <a:solidFill>
                  <a:srgbClr val="424242"/>
                </a:solidFill>
                <a:latin typeface="Arial"/>
                <a:cs typeface="Arial"/>
              </a:rPr>
              <a:t>homeworks</a:t>
            </a:r>
            <a:endParaRPr sz="2400" dirty="0">
              <a:latin typeface="Arial"/>
              <a:cs typeface="Arial"/>
            </a:endParaRPr>
          </a:p>
          <a:p>
            <a:pPr marL="469900" marR="5080" indent="-306705">
              <a:lnSpc>
                <a:spcPct val="114599"/>
              </a:lnSpc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225" dirty="0">
                <a:solidFill>
                  <a:srgbClr val="424242"/>
                </a:solidFill>
                <a:latin typeface="Arial"/>
                <a:cs typeface="Arial"/>
              </a:rPr>
              <a:t>Each 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homework </a:t>
            </a:r>
            <a:r>
              <a:rPr sz="2400" spc="5" dirty="0">
                <a:solidFill>
                  <a:srgbClr val="424242"/>
                </a:solidFill>
                <a:latin typeface="Arial"/>
                <a:cs typeface="Arial"/>
              </a:rPr>
              <a:t>will 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be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standalone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web </a:t>
            </a: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page </a:t>
            </a:r>
            <a:r>
              <a:rPr sz="2400" spc="-20" dirty="0">
                <a:solidFill>
                  <a:srgbClr val="424242"/>
                </a:solidFill>
                <a:latin typeface="Arial"/>
                <a:cs typeface="Arial"/>
              </a:rPr>
              <a:t>or</a:t>
            </a:r>
            <a:r>
              <a:rPr sz="2400" spc="-24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 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very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small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standalone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web</a:t>
            </a:r>
            <a:r>
              <a:rPr sz="2400" spc="-22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app</a:t>
            </a:r>
            <a:endParaRPr sz="2400" dirty="0">
              <a:latin typeface="Arial"/>
              <a:cs typeface="Arial"/>
            </a:endParaRPr>
          </a:p>
          <a:p>
            <a:pPr marL="469900" marR="901700" indent="-306705">
              <a:lnSpc>
                <a:spcPct val="114599"/>
              </a:lnSpc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225" dirty="0">
                <a:solidFill>
                  <a:srgbClr val="424242"/>
                </a:solidFill>
                <a:latin typeface="Arial"/>
                <a:cs typeface="Arial"/>
              </a:rPr>
              <a:t>Each 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homework </a:t>
            </a:r>
            <a:r>
              <a:rPr sz="2400" spc="10" dirty="0">
                <a:solidFill>
                  <a:srgbClr val="424242"/>
                </a:solidFill>
                <a:latin typeface="Arial"/>
                <a:cs typeface="Arial"/>
              </a:rPr>
              <a:t>with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have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multiple</a:t>
            </a:r>
            <a:r>
              <a:rPr sz="2400" spc="-18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choice  </a:t>
            </a:r>
            <a:r>
              <a:rPr sz="2400" spc="-40" dirty="0">
                <a:solidFill>
                  <a:srgbClr val="424242"/>
                </a:solidFill>
                <a:latin typeface="Arial"/>
                <a:cs typeface="Arial"/>
              </a:rPr>
              <a:t>"mini-homework"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attached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</a:t>
            </a:r>
            <a:r>
              <a:rPr sz="2400" spc="-27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70" dirty="0">
                <a:solidFill>
                  <a:srgbClr val="424242"/>
                </a:solidFill>
                <a:latin typeface="Arial"/>
                <a:cs typeface="Arial"/>
              </a:rPr>
              <a:t>it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5722" y="3663228"/>
            <a:ext cx="5697478" cy="2118529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520"/>
              </a:spcBef>
              <a:tabLst>
                <a:tab pos="469265" algn="l"/>
              </a:tabLst>
            </a:pPr>
            <a:r>
              <a:rPr sz="2000" spc="-55" dirty="0">
                <a:solidFill>
                  <a:srgbClr val="424242"/>
                </a:solidFill>
                <a:latin typeface="Arial"/>
                <a:cs typeface="Arial"/>
              </a:rPr>
              <a:t>-	</a:t>
            </a:r>
            <a:r>
              <a:rPr sz="2400" b="1" spc="-140" dirty="0">
                <a:solidFill>
                  <a:srgbClr val="424242"/>
                </a:solidFill>
                <a:latin typeface="Arial"/>
                <a:cs typeface="Arial"/>
              </a:rPr>
              <a:t>Individual </a:t>
            </a:r>
            <a:r>
              <a:rPr sz="2400" spc="-120" dirty="0">
                <a:solidFill>
                  <a:srgbClr val="424242"/>
                </a:solidFill>
                <a:latin typeface="Arial"/>
                <a:cs typeface="Arial"/>
              </a:rPr>
              <a:t>assignments; </a:t>
            </a:r>
            <a:r>
              <a:rPr lang="en-US" sz="2400" spc="-120" dirty="0" smtClean="0">
                <a:solidFill>
                  <a:srgbClr val="424242"/>
                </a:solidFill>
                <a:latin typeface="Arial"/>
                <a:cs typeface="Arial"/>
              </a:rPr>
              <a:t>pairing allowed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b="1" spc="-120" dirty="0">
                <a:solidFill>
                  <a:srgbClr val="424242"/>
                </a:solidFill>
                <a:latin typeface="Arial"/>
                <a:cs typeface="Arial"/>
              </a:rPr>
              <a:t>1 </a:t>
            </a:r>
            <a:r>
              <a:rPr sz="2400" b="1" spc="-110" dirty="0">
                <a:solidFill>
                  <a:srgbClr val="424242"/>
                </a:solidFill>
                <a:latin typeface="Arial"/>
                <a:cs typeface="Arial"/>
              </a:rPr>
              <a:t>final</a:t>
            </a:r>
            <a:r>
              <a:rPr sz="2400" b="1" spc="-14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1" spc="-140" dirty="0">
                <a:solidFill>
                  <a:srgbClr val="424242"/>
                </a:solidFill>
                <a:latin typeface="Arial"/>
                <a:cs typeface="Arial"/>
              </a:rPr>
              <a:t>project</a:t>
            </a:r>
            <a:endParaRPr sz="2400" dirty="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Open-ended!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Details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come.</a:t>
            </a:r>
            <a:endParaRPr sz="2400" dirty="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65" dirty="0">
                <a:solidFill>
                  <a:srgbClr val="424242"/>
                </a:solidFill>
                <a:latin typeface="Arial"/>
                <a:cs typeface="Arial"/>
              </a:rPr>
              <a:t>~1 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week 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in</a:t>
            </a:r>
            <a:r>
              <a:rPr sz="2400" spc="-12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scope</a:t>
            </a:r>
            <a:endParaRPr sz="2400" dirty="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Font typeface="Arial"/>
              <a:buChar char="-"/>
              <a:tabLst>
                <a:tab pos="469265" algn="l"/>
                <a:tab pos="469900" algn="l"/>
              </a:tabLst>
            </a:pPr>
            <a:r>
              <a:rPr sz="2400" b="1" spc="-140" dirty="0">
                <a:solidFill>
                  <a:srgbClr val="424242"/>
                </a:solidFill>
                <a:latin typeface="Arial"/>
                <a:cs typeface="Arial"/>
              </a:rPr>
              <a:t>Individual </a:t>
            </a:r>
            <a:r>
              <a:rPr sz="2400" spc="-40" dirty="0">
                <a:solidFill>
                  <a:srgbClr val="424242"/>
                </a:solidFill>
                <a:latin typeface="Arial"/>
                <a:cs typeface="Arial"/>
              </a:rPr>
              <a:t>project; </a:t>
            </a:r>
            <a:r>
              <a:rPr lang="en-US" sz="2400" spc="-40" dirty="0" smtClean="0">
                <a:solidFill>
                  <a:srgbClr val="424242"/>
                </a:solidFill>
                <a:latin typeface="Arial"/>
                <a:cs typeface="Arial"/>
              </a:rPr>
              <a:t>groups </a:t>
            </a:r>
            <a:r>
              <a:rPr lang="en-US" sz="2400" spc="-120" dirty="0" smtClean="0">
                <a:solidFill>
                  <a:srgbClr val="424242"/>
                </a:solidFill>
                <a:latin typeface="Arial"/>
                <a:cs typeface="Arial"/>
              </a:rPr>
              <a:t>allowed </a:t>
            </a:r>
          </a:p>
        </p:txBody>
      </p:sp>
      <p:sp>
        <p:nvSpPr>
          <p:cNvPr id="7" name="object 7"/>
          <p:cNvSpPr/>
          <p:nvPr/>
        </p:nvSpPr>
        <p:spPr>
          <a:xfrm>
            <a:off x="179774" y="6028837"/>
            <a:ext cx="602923" cy="6029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38455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Today's</a:t>
            </a:r>
            <a:r>
              <a:rPr spc="-405" dirty="0"/>
              <a:t> </a:t>
            </a:r>
            <a:r>
              <a:rPr spc="35" dirty="0"/>
              <a:t>schedule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6590" y="1567732"/>
            <a:ext cx="7756410" cy="383387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318770" indent="-306070">
              <a:lnSpc>
                <a:spcPct val="100000"/>
              </a:lnSpc>
              <a:spcBef>
                <a:spcPts val="520"/>
              </a:spcBef>
              <a:buSzPct val="83333"/>
              <a:buChar char="-"/>
              <a:tabLst>
                <a:tab pos="318770" algn="l"/>
                <a:tab pos="319405" algn="l"/>
              </a:tabLst>
            </a:pP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Syllabus</a:t>
            </a:r>
            <a:endParaRPr sz="2400" dirty="0">
              <a:latin typeface="Arial"/>
              <a:cs typeface="Arial"/>
            </a:endParaRPr>
          </a:p>
          <a:p>
            <a:pPr marL="318770" indent="-306070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318770" algn="l"/>
                <a:tab pos="319405" algn="l"/>
              </a:tabLst>
            </a:pPr>
            <a:r>
              <a:rPr sz="2400" spc="-165" dirty="0">
                <a:solidFill>
                  <a:srgbClr val="424242"/>
                </a:solidFill>
                <a:latin typeface="Arial"/>
                <a:cs typeface="Arial"/>
              </a:rPr>
              <a:t>Course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40" dirty="0">
                <a:solidFill>
                  <a:srgbClr val="424242"/>
                </a:solidFill>
                <a:latin typeface="Arial"/>
                <a:cs typeface="Arial"/>
              </a:rPr>
              <a:t>Info</a:t>
            </a:r>
            <a:endParaRPr sz="2400" dirty="0">
              <a:latin typeface="Arial"/>
              <a:cs typeface="Arial"/>
            </a:endParaRPr>
          </a:p>
          <a:p>
            <a:pPr marL="318770" indent="-306070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318770" algn="l"/>
                <a:tab pos="319405" algn="l"/>
              </a:tabLst>
            </a:pP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Browsers! </a:t>
            </a:r>
            <a:r>
              <a:rPr sz="2400" spc="-175" dirty="0">
                <a:solidFill>
                  <a:srgbClr val="424242"/>
                </a:solidFill>
                <a:latin typeface="Arial"/>
                <a:cs typeface="Arial"/>
              </a:rPr>
              <a:t>The</a:t>
            </a:r>
            <a:r>
              <a:rPr sz="2400" spc="-1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24242"/>
                </a:solidFill>
                <a:latin typeface="Arial"/>
                <a:cs typeface="Arial"/>
              </a:rPr>
              <a:t>Internet!</a:t>
            </a:r>
            <a:endParaRPr sz="2400" dirty="0">
              <a:latin typeface="Arial"/>
              <a:cs typeface="Arial"/>
            </a:endParaRPr>
          </a:p>
          <a:p>
            <a:pPr marL="318770" indent="-306070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318770" algn="l"/>
                <a:tab pos="319405" algn="l"/>
              </a:tabLst>
            </a:pPr>
            <a:r>
              <a:rPr sz="2400" spc="-215" dirty="0">
                <a:solidFill>
                  <a:srgbClr val="424242"/>
                </a:solidFill>
                <a:latin typeface="Arial"/>
                <a:cs typeface="Arial"/>
              </a:rPr>
              <a:t>A </a:t>
            </a:r>
            <a:r>
              <a:rPr sz="2400" spc="25" dirty="0">
                <a:solidFill>
                  <a:srgbClr val="424242"/>
                </a:solidFill>
                <a:latin typeface="Arial"/>
                <a:cs typeface="Arial"/>
              </a:rPr>
              <a:t>little </a:t>
            </a:r>
            <a:r>
              <a:rPr sz="2400" spc="20" dirty="0">
                <a:solidFill>
                  <a:srgbClr val="424242"/>
                </a:solidFill>
                <a:latin typeface="Arial"/>
                <a:cs typeface="Arial"/>
              </a:rPr>
              <a:t>bit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about </a:t>
            </a:r>
            <a:r>
              <a:rPr sz="2400" spc="-210" dirty="0">
                <a:solidFill>
                  <a:srgbClr val="424242"/>
                </a:solidFill>
                <a:latin typeface="Arial"/>
                <a:cs typeface="Arial"/>
              </a:rPr>
              <a:t>HTML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</a:t>
            </a:r>
            <a:r>
              <a:rPr sz="2400" spc="-3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490" dirty="0">
                <a:solidFill>
                  <a:srgbClr val="424242"/>
                </a:solidFill>
                <a:latin typeface="Arial"/>
                <a:cs typeface="Arial"/>
              </a:rPr>
              <a:t>CSS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24242"/>
              </a:buClr>
              <a:buFont typeface="Arial"/>
              <a:buChar char="-"/>
            </a:pPr>
            <a:endParaRPr sz="3200" dirty="0">
              <a:latin typeface="Times New Roman"/>
              <a:cs typeface="Times New Roman"/>
            </a:endParaRPr>
          </a:p>
          <a:p>
            <a:pPr marL="318770" indent="-306070">
              <a:lnSpc>
                <a:spcPct val="100000"/>
              </a:lnSpc>
              <a:buClr>
                <a:srgbClr val="424242"/>
              </a:buClr>
              <a:buSzPct val="83333"/>
              <a:buChar char="-"/>
              <a:tabLst>
                <a:tab pos="318770" algn="l"/>
                <a:tab pos="319405" algn="l"/>
              </a:tabLst>
            </a:pPr>
            <a:r>
              <a:rPr sz="2400" u="heavy" spc="-95" dirty="0" smtClean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Homewor</a:t>
            </a:r>
            <a:r>
              <a:rPr lang="en-US" sz="2400" u="heavy" spc="-9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</a:rPr>
              <a:t>k</a:t>
            </a:r>
            <a:r>
              <a:rPr sz="2400" u="heavy" spc="-95" dirty="0" smtClean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</a:rPr>
              <a:t> </a:t>
            </a:r>
            <a:r>
              <a:rPr sz="2400" u="heavy" spc="-1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0</a:t>
            </a:r>
            <a:r>
              <a:rPr sz="2400" spc="-120" dirty="0">
                <a:solidFill>
                  <a:srgbClr val="0097A7"/>
                </a:solidFill>
                <a:latin typeface="Arial"/>
                <a:cs typeface="Arial"/>
                <a:hlinkClick r:id="rId2"/>
              </a:rPr>
              <a:t> </a:t>
            </a:r>
            <a:r>
              <a:rPr sz="2400" spc="-150" dirty="0" smtClean="0">
                <a:solidFill>
                  <a:srgbClr val="424242"/>
                </a:solidFill>
                <a:latin typeface="Arial"/>
                <a:cs typeface="Arial"/>
              </a:rPr>
              <a:t>assigned</a:t>
            </a:r>
            <a:endParaRPr sz="2850" dirty="0">
              <a:latin typeface="Times New Roman"/>
              <a:cs typeface="Times New Roman"/>
            </a:endParaRPr>
          </a:p>
          <a:p>
            <a:pPr marL="1826260" marR="5080" indent="-1414145">
              <a:lnSpc>
                <a:spcPct val="114599"/>
              </a:lnSpc>
            </a:pPr>
            <a:endParaRPr lang="en-US" sz="2400" spc="-200" dirty="0" smtClean="0">
              <a:solidFill>
                <a:srgbClr val="424242"/>
              </a:solidFill>
              <a:latin typeface="Arial"/>
              <a:cs typeface="Arial"/>
            </a:endParaRPr>
          </a:p>
          <a:p>
            <a:pPr marL="1826260" marR="5080" indent="-1414145">
              <a:lnSpc>
                <a:spcPct val="114599"/>
              </a:lnSpc>
            </a:pPr>
            <a:r>
              <a:rPr sz="2400" spc="-200" dirty="0" smtClean="0">
                <a:solidFill>
                  <a:srgbClr val="424242"/>
                </a:solidFill>
                <a:latin typeface="Arial"/>
                <a:cs typeface="Arial"/>
              </a:rPr>
              <a:t>Check</a:t>
            </a:r>
            <a:r>
              <a:rPr sz="2400" spc="-130" dirty="0" smtClean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out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20" dirty="0">
                <a:solidFill>
                  <a:srgbClr val="424242"/>
                </a:solidFill>
                <a:latin typeface="Arial"/>
                <a:cs typeface="Arial"/>
              </a:rPr>
              <a:t>course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website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5" dirty="0">
                <a:solidFill>
                  <a:srgbClr val="424242"/>
                </a:solidFill>
                <a:latin typeface="Arial"/>
                <a:cs typeface="Arial"/>
              </a:rPr>
              <a:t>for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424242"/>
                </a:solidFill>
                <a:latin typeface="Arial"/>
                <a:cs typeface="Arial"/>
              </a:rPr>
              <a:t>all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424242"/>
                </a:solidFill>
                <a:latin typeface="Arial"/>
                <a:cs typeface="Arial"/>
              </a:rPr>
              <a:t>this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65" dirty="0" smtClean="0">
                <a:solidFill>
                  <a:srgbClr val="424242"/>
                </a:solidFill>
                <a:latin typeface="Arial"/>
                <a:cs typeface="Arial"/>
              </a:rPr>
              <a:t>more:  </a:t>
            </a:r>
            <a:r>
              <a:rPr lang="en-US" sz="2400" u="heavy" spc="-60" dirty="0" smtClean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</a:rPr>
              <a:t>https</a:t>
            </a:r>
            <a:r>
              <a:rPr lang="en-US" sz="2400" u="heavy" spc="-6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</a:rPr>
              <a:t>://webdevcg.herokuapp.com/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3273" y="2923547"/>
            <a:ext cx="34131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70" dirty="0"/>
              <a:t>Course</a:t>
            </a:r>
            <a:r>
              <a:rPr sz="4800" spc="-500" dirty="0"/>
              <a:t> </a:t>
            </a:r>
            <a:r>
              <a:rPr sz="4800" spc="35" dirty="0"/>
              <a:t>info</a:t>
            </a:r>
            <a:endParaRPr sz="4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24180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Disclaimer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5722" y="1621072"/>
            <a:ext cx="7091680" cy="50819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60" dirty="0">
                <a:solidFill>
                  <a:srgbClr val="424242"/>
                </a:solidFill>
                <a:latin typeface="Arial"/>
                <a:cs typeface="Arial"/>
              </a:rPr>
              <a:t>This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is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lang="en-US" sz="2400" spc="-5" dirty="0" smtClean="0">
                <a:solidFill>
                  <a:srgbClr val="424242"/>
                </a:solidFill>
                <a:latin typeface="Arial"/>
                <a:cs typeface="Arial"/>
              </a:rPr>
              <a:t>second</a:t>
            </a:r>
            <a:r>
              <a:rPr sz="2400" spc="-5" dirty="0" smtClean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424242"/>
                </a:solidFill>
                <a:latin typeface="Arial"/>
                <a:cs typeface="Arial"/>
              </a:rPr>
              <a:t>ever </a:t>
            </a:r>
            <a:r>
              <a:rPr sz="2400" spc="-45" dirty="0">
                <a:solidFill>
                  <a:srgbClr val="424242"/>
                </a:solidFill>
                <a:latin typeface="Arial"/>
                <a:cs typeface="Arial"/>
              </a:rPr>
              <a:t>offering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of</a:t>
            </a:r>
            <a:r>
              <a:rPr sz="2400" spc="-3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lang="en-US" sz="2400" spc="-254" dirty="0" smtClean="0">
                <a:solidFill>
                  <a:srgbClr val="424242"/>
                </a:solidFill>
                <a:latin typeface="Arial"/>
                <a:cs typeface="Arial"/>
              </a:rPr>
              <a:t>this course </a:t>
            </a:r>
            <a:r>
              <a:rPr sz="2400" spc="-254" dirty="0" smtClean="0">
                <a:solidFill>
                  <a:srgbClr val="424242"/>
                </a:solidFill>
                <a:latin typeface="Arial"/>
                <a:cs typeface="Arial"/>
              </a:rPr>
              <a:t>,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meaning: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50" dirty="0">
              <a:latin typeface="Times New Roman"/>
              <a:cs typeface="Times New Roman"/>
            </a:endParaRPr>
          </a:p>
          <a:p>
            <a:pPr marL="469265" marR="5080" indent="-306705">
              <a:lnSpc>
                <a:spcPct val="114599"/>
              </a:lnSpc>
              <a:tabLst>
                <a:tab pos="469265" algn="l"/>
              </a:tabLst>
            </a:pPr>
            <a:r>
              <a:rPr sz="2000" spc="-55" dirty="0">
                <a:solidFill>
                  <a:srgbClr val="424242"/>
                </a:solidFill>
                <a:latin typeface="Arial"/>
                <a:cs typeface="Arial"/>
              </a:rPr>
              <a:t>-	</a:t>
            </a:r>
            <a:r>
              <a:rPr sz="2400" b="1" spc="-185" dirty="0">
                <a:solidFill>
                  <a:srgbClr val="424242"/>
                </a:solidFill>
                <a:latin typeface="Arial"/>
                <a:cs typeface="Arial"/>
              </a:rPr>
              <a:t>Everything </a:t>
            </a:r>
            <a:r>
              <a:rPr sz="2400" b="1" spc="-229" dirty="0">
                <a:solidFill>
                  <a:srgbClr val="424242"/>
                </a:solidFill>
                <a:latin typeface="Arial"/>
                <a:cs typeface="Arial"/>
              </a:rPr>
              <a:t>is </a:t>
            </a:r>
            <a:r>
              <a:rPr sz="2400" b="1" spc="-180" dirty="0">
                <a:solidFill>
                  <a:srgbClr val="424242"/>
                </a:solidFill>
                <a:latin typeface="Arial"/>
                <a:cs typeface="Arial"/>
              </a:rPr>
              <a:t>subject </a:t>
            </a:r>
            <a:r>
              <a:rPr sz="2400" b="1" spc="-75" dirty="0">
                <a:solidFill>
                  <a:srgbClr val="424242"/>
                </a:solidFill>
                <a:latin typeface="Arial"/>
                <a:cs typeface="Arial"/>
              </a:rPr>
              <a:t>to </a:t>
            </a:r>
            <a:r>
              <a:rPr sz="2400" b="1" spc="-195" dirty="0">
                <a:solidFill>
                  <a:srgbClr val="424242"/>
                </a:solidFill>
                <a:latin typeface="Arial"/>
                <a:cs typeface="Arial"/>
              </a:rPr>
              <a:t>change.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Including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everything  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I've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45" dirty="0">
                <a:solidFill>
                  <a:srgbClr val="424242"/>
                </a:solidFill>
                <a:latin typeface="Arial"/>
                <a:cs typeface="Arial"/>
              </a:rPr>
              <a:t>just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told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you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</a:t>
            </a:r>
            <a:r>
              <a:rPr sz="2400" spc="-12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everything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I'm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about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24242"/>
                </a:solidFill>
                <a:latin typeface="Arial"/>
                <a:cs typeface="Arial"/>
              </a:rPr>
              <a:t>tell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you.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 dirty="0">
              <a:latin typeface="Times New Roman"/>
              <a:cs typeface="Times New Roman"/>
            </a:endParaRPr>
          </a:p>
          <a:p>
            <a:pPr marL="469900" indent="-306705">
              <a:lnSpc>
                <a:spcPct val="100000"/>
              </a:lnSpc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b="1" spc="-165" dirty="0">
                <a:solidFill>
                  <a:srgbClr val="424242"/>
                </a:solidFill>
                <a:latin typeface="Arial"/>
                <a:cs typeface="Arial"/>
              </a:rPr>
              <a:t>There </a:t>
            </a:r>
            <a:r>
              <a:rPr sz="2400" b="1" spc="-85" dirty="0">
                <a:solidFill>
                  <a:srgbClr val="424242"/>
                </a:solidFill>
                <a:latin typeface="Arial"/>
                <a:cs typeface="Arial"/>
              </a:rPr>
              <a:t>will </a:t>
            </a:r>
            <a:r>
              <a:rPr sz="2400" b="1" spc="-155" dirty="0">
                <a:solidFill>
                  <a:srgbClr val="424242"/>
                </a:solidFill>
                <a:latin typeface="Arial"/>
                <a:cs typeface="Arial"/>
              </a:rPr>
              <a:t>be </a:t>
            </a:r>
            <a:r>
              <a:rPr sz="2400" b="1" spc="-105" dirty="0">
                <a:solidFill>
                  <a:srgbClr val="424242"/>
                </a:solidFill>
                <a:latin typeface="Arial"/>
                <a:cs typeface="Arial"/>
              </a:rPr>
              <a:t>all </a:t>
            </a:r>
            <a:r>
              <a:rPr sz="2400" b="1" spc="-95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b="1" spc="-185" dirty="0">
                <a:solidFill>
                  <a:srgbClr val="424242"/>
                </a:solidFill>
                <a:latin typeface="Arial"/>
                <a:cs typeface="Arial"/>
              </a:rPr>
              <a:t>mistakes </a:t>
            </a:r>
            <a:r>
              <a:rPr sz="2400" b="1" spc="-114" dirty="0">
                <a:solidFill>
                  <a:srgbClr val="424242"/>
                </a:solidFill>
                <a:latin typeface="Arial"/>
                <a:cs typeface="Arial"/>
              </a:rPr>
              <a:t>of </a:t>
            </a:r>
            <a:r>
              <a:rPr sz="2400" b="1" spc="-150" dirty="0">
                <a:solidFill>
                  <a:srgbClr val="424242"/>
                </a:solidFill>
                <a:latin typeface="Arial"/>
                <a:cs typeface="Arial"/>
              </a:rPr>
              <a:t>a </a:t>
            </a:r>
            <a:r>
              <a:rPr sz="2400" b="1" spc="-135" dirty="0">
                <a:solidFill>
                  <a:srgbClr val="424242"/>
                </a:solidFill>
                <a:latin typeface="Arial"/>
                <a:cs typeface="Arial"/>
              </a:rPr>
              <a:t>new</a:t>
            </a:r>
            <a:r>
              <a:rPr sz="2400" b="1" spc="-12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1" spc="-190" dirty="0">
                <a:solidFill>
                  <a:srgbClr val="424242"/>
                </a:solidFill>
                <a:latin typeface="Arial"/>
                <a:cs typeface="Arial"/>
              </a:rPr>
              <a:t>course!</a:t>
            </a:r>
            <a:endParaRPr sz="2400" dirty="0">
              <a:latin typeface="Arial"/>
              <a:cs typeface="Arial"/>
            </a:endParaRPr>
          </a:p>
          <a:p>
            <a:pPr marL="927100" lvl="1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926465" algn="l"/>
                <a:tab pos="927100" algn="l"/>
              </a:tabLst>
            </a:pPr>
            <a:r>
              <a:rPr sz="2400" spc="-215" dirty="0">
                <a:solidFill>
                  <a:srgbClr val="424242"/>
                </a:solidFill>
                <a:latin typeface="Arial"/>
                <a:cs typeface="Arial"/>
              </a:rPr>
              <a:t>Bugs 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in</a:t>
            </a:r>
            <a:r>
              <a:rPr sz="2400" spc="-5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homework</a:t>
            </a:r>
            <a:endParaRPr sz="2400" dirty="0">
              <a:latin typeface="Arial"/>
              <a:cs typeface="Arial"/>
            </a:endParaRPr>
          </a:p>
          <a:p>
            <a:pPr marL="927100" lvl="1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926465" algn="l"/>
                <a:tab pos="927100" algn="l"/>
              </a:tabLst>
            </a:pP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Awkward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lectures</a:t>
            </a:r>
            <a:endParaRPr sz="2400" dirty="0">
              <a:latin typeface="Arial"/>
              <a:cs typeface="Arial"/>
            </a:endParaRPr>
          </a:p>
          <a:p>
            <a:pPr marL="927100" lvl="1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926465" algn="l"/>
                <a:tab pos="927100" algn="l"/>
              </a:tabLst>
            </a:pP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Things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24242"/>
                </a:solidFill>
                <a:latin typeface="Arial"/>
                <a:cs typeface="Arial"/>
              </a:rPr>
              <a:t>that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are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too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hard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260" dirty="0">
                <a:solidFill>
                  <a:srgbClr val="424242"/>
                </a:solidFill>
                <a:latin typeface="Arial"/>
                <a:cs typeface="Arial"/>
              </a:rPr>
              <a:t>/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too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85" dirty="0">
                <a:solidFill>
                  <a:srgbClr val="424242"/>
                </a:solidFill>
                <a:latin typeface="Arial"/>
                <a:cs typeface="Arial"/>
              </a:rPr>
              <a:t>easy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50" dirty="0">
              <a:latin typeface="Times New Roman"/>
              <a:cs typeface="Times New Roman"/>
            </a:endParaRPr>
          </a:p>
          <a:p>
            <a:pPr marL="12700" marR="550545">
              <a:lnSpc>
                <a:spcPct val="114599"/>
              </a:lnSpc>
              <a:spcBef>
                <a:spcPts val="5"/>
              </a:spcBef>
            </a:pPr>
            <a:r>
              <a:rPr sz="2400" spc="-185" dirty="0">
                <a:solidFill>
                  <a:srgbClr val="424242"/>
                </a:solidFill>
                <a:latin typeface="Arial"/>
                <a:cs typeface="Arial"/>
              </a:rPr>
              <a:t>Please 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be 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patient </a:t>
            </a:r>
            <a:r>
              <a:rPr sz="2400" spc="10" dirty="0">
                <a:solidFill>
                  <a:srgbClr val="424242"/>
                </a:solidFill>
                <a:latin typeface="Arial"/>
                <a:cs typeface="Arial"/>
              </a:rPr>
              <a:t>with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us! </a:t>
            </a:r>
            <a:r>
              <a:rPr sz="2400" spc="-140" dirty="0">
                <a:solidFill>
                  <a:srgbClr val="424242"/>
                </a:solidFill>
                <a:latin typeface="Arial"/>
                <a:cs typeface="Arial"/>
              </a:rPr>
              <a:t>We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are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also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soliciting</a:t>
            </a:r>
            <a:r>
              <a:rPr sz="2400" spc="-39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60" dirty="0">
                <a:solidFill>
                  <a:srgbClr val="424242"/>
                </a:solidFill>
                <a:latin typeface="Arial"/>
                <a:cs typeface="Arial"/>
              </a:rPr>
              <a:t>your  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constructive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feedback.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63423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Browser </a:t>
            </a:r>
            <a:r>
              <a:rPr spc="75" dirty="0"/>
              <a:t>and</a:t>
            </a:r>
            <a:r>
              <a:rPr spc="-865" dirty="0"/>
              <a:t> </a:t>
            </a:r>
            <a:r>
              <a:rPr spc="-100" dirty="0"/>
              <a:t>Text </a:t>
            </a:r>
            <a:r>
              <a:rPr spc="-75" dirty="0"/>
              <a:t>editor/IDE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6590" y="1567732"/>
            <a:ext cx="7209155" cy="343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8770" marR="844550" indent="-306070">
              <a:lnSpc>
                <a:spcPct val="114599"/>
              </a:lnSpc>
              <a:spcBef>
                <a:spcPts val="100"/>
              </a:spcBef>
              <a:buSzPct val="83333"/>
              <a:buFont typeface="Arial"/>
              <a:buChar char="-"/>
              <a:tabLst>
                <a:tab pos="318770" algn="l"/>
                <a:tab pos="319405" algn="l"/>
              </a:tabLst>
            </a:pPr>
            <a:r>
              <a:rPr sz="2400" b="1" spc="-155" dirty="0">
                <a:solidFill>
                  <a:srgbClr val="424242"/>
                </a:solidFill>
                <a:latin typeface="Arial"/>
                <a:cs typeface="Arial"/>
              </a:rPr>
              <a:t>Text </a:t>
            </a:r>
            <a:r>
              <a:rPr sz="2400" b="1" spc="-114" dirty="0">
                <a:solidFill>
                  <a:srgbClr val="424242"/>
                </a:solidFill>
                <a:latin typeface="Arial"/>
                <a:cs typeface="Arial"/>
              </a:rPr>
              <a:t>editor: </a:t>
            </a:r>
            <a:r>
              <a:rPr sz="2400" spc="-195" dirty="0">
                <a:solidFill>
                  <a:srgbClr val="424242"/>
                </a:solidFill>
                <a:latin typeface="Arial"/>
                <a:cs typeface="Arial"/>
              </a:rPr>
              <a:t>You </a:t>
            </a: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can </a:t>
            </a:r>
            <a:r>
              <a:rPr sz="2400" spc="-165" dirty="0">
                <a:solidFill>
                  <a:srgbClr val="424242"/>
                </a:solidFill>
                <a:latin typeface="Arial"/>
                <a:cs typeface="Arial"/>
              </a:rPr>
              <a:t>use 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whatever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you </a:t>
            </a:r>
            <a:r>
              <a:rPr sz="2400" spc="-45" dirty="0">
                <a:solidFill>
                  <a:srgbClr val="424242"/>
                </a:solidFill>
                <a:latin typeface="Arial"/>
                <a:cs typeface="Arial"/>
              </a:rPr>
              <a:t>want. </a:t>
            </a:r>
            <a:r>
              <a:rPr sz="2400" spc="-145" dirty="0">
                <a:solidFill>
                  <a:srgbClr val="424242"/>
                </a:solidFill>
                <a:latin typeface="Arial"/>
                <a:cs typeface="Arial"/>
              </a:rPr>
              <a:t>We  </a:t>
            </a:r>
            <a:r>
              <a:rPr sz="2400" spc="-95" dirty="0">
                <a:solidFill>
                  <a:srgbClr val="424242"/>
                </a:solidFill>
                <a:latin typeface="Arial"/>
                <a:cs typeface="Arial"/>
              </a:rPr>
              <a:t>recommend</a:t>
            </a:r>
            <a:r>
              <a:rPr sz="2400" spc="-105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lang="en-US" sz="2400" u="heavy" spc="-65" dirty="0" smtClean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</a:rPr>
              <a:t>Visual studio code</a:t>
            </a:r>
            <a:r>
              <a:rPr sz="2400" spc="-65" dirty="0" smtClean="0">
                <a:solidFill>
                  <a:srgbClr val="424242"/>
                </a:solidFill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24242"/>
              </a:buClr>
              <a:buFont typeface="Arial"/>
              <a:buChar char="-"/>
            </a:pPr>
            <a:endParaRPr sz="2850" dirty="0">
              <a:latin typeface="Times New Roman"/>
              <a:cs typeface="Times New Roman"/>
            </a:endParaRPr>
          </a:p>
          <a:p>
            <a:pPr marL="318770" marR="5080" indent="-306070">
              <a:lnSpc>
                <a:spcPct val="114599"/>
              </a:lnSpc>
              <a:buSzPct val="83333"/>
              <a:buFont typeface="Arial"/>
              <a:buChar char="-"/>
              <a:tabLst>
                <a:tab pos="318770" algn="l"/>
                <a:tab pos="319405" algn="l"/>
              </a:tabLst>
            </a:pPr>
            <a:r>
              <a:rPr sz="2400" b="1" spc="-185" dirty="0">
                <a:solidFill>
                  <a:srgbClr val="424242"/>
                </a:solidFill>
                <a:latin typeface="Arial"/>
                <a:cs typeface="Arial"/>
              </a:rPr>
              <a:t>Browser: </a:t>
            </a:r>
            <a:r>
              <a:rPr sz="2400" spc="-140" dirty="0">
                <a:solidFill>
                  <a:srgbClr val="424242"/>
                </a:solidFill>
                <a:latin typeface="Arial"/>
                <a:cs typeface="Arial"/>
              </a:rPr>
              <a:t>Your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code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must </a:t>
            </a:r>
            <a:r>
              <a:rPr sz="2400" spc="-45" dirty="0">
                <a:solidFill>
                  <a:srgbClr val="424242"/>
                </a:solidFill>
                <a:latin typeface="Arial"/>
                <a:cs typeface="Arial"/>
              </a:rPr>
              <a:t>work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on</a:t>
            </a:r>
            <a:r>
              <a:rPr sz="2400" spc="-75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2400" u="heavy" spc="-1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Chrome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, </a:t>
            </a:r>
            <a:r>
              <a:rPr sz="2400" spc="-225" dirty="0">
                <a:solidFill>
                  <a:srgbClr val="424242"/>
                </a:solidFill>
                <a:latin typeface="Arial"/>
                <a:cs typeface="Arial"/>
              </a:rPr>
              <a:t>as </a:t>
            </a:r>
            <a:r>
              <a:rPr sz="2400" dirty="0">
                <a:solidFill>
                  <a:srgbClr val="424242"/>
                </a:solidFill>
                <a:latin typeface="Arial"/>
                <a:cs typeface="Arial"/>
              </a:rPr>
              <a:t>that 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is  </a:t>
            </a:r>
            <a:r>
              <a:rPr sz="2400" spc="-40" dirty="0">
                <a:solidFill>
                  <a:srgbClr val="424242"/>
                </a:solidFill>
                <a:latin typeface="Arial"/>
                <a:cs typeface="Arial"/>
              </a:rPr>
              <a:t>what </a:t>
            </a:r>
            <a:r>
              <a:rPr sz="2400" spc="-60" dirty="0">
                <a:solidFill>
                  <a:srgbClr val="424242"/>
                </a:solidFill>
                <a:latin typeface="Arial"/>
                <a:cs typeface="Arial"/>
              </a:rPr>
              <a:t>your </a:t>
            </a:r>
            <a:r>
              <a:rPr sz="2400" spc="-260" dirty="0">
                <a:solidFill>
                  <a:srgbClr val="424242"/>
                </a:solidFill>
                <a:latin typeface="Arial"/>
                <a:cs typeface="Arial"/>
              </a:rPr>
              <a:t>TAs </a:t>
            </a:r>
            <a:r>
              <a:rPr sz="2400" spc="5" dirty="0">
                <a:solidFill>
                  <a:srgbClr val="424242"/>
                </a:solidFill>
                <a:latin typeface="Arial"/>
                <a:cs typeface="Arial"/>
              </a:rPr>
              <a:t>will </a:t>
            </a:r>
            <a:r>
              <a:rPr sz="2400" spc="-165" dirty="0">
                <a:solidFill>
                  <a:srgbClr val="424242"/>
                </a:solidFill>
                <a:latin typeface="Arial"/>
                <a:cs typeface="Arial"/>
              </a:rPr>
              <a:t>use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when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grading </a:t>
            </a:r>
            <a:r>
              <a:rPr sz="2400" spc="-60" dirty="0">
                <a:solidFill>
                  <a:srgbClr val="424242"/>
                </a:solidFill>
                <a:latin typeface="Arial"/>
                <a:cs typeface="Arial"/>
              </a:rPr>
              <a:t>your 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homework.</a:t>
            </a:r>
            <a:r>
              <a:rPr sz="2400" spc="-4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It  </a:t>
            </a:r>
            <a:r>
              <a:rPr sz="2400" spc="5" dirty="0">
                <a:solidFill>
                  <a:srgbClr val="424242"/>
                </a:solidFill>
                <a:latin typeface="Arial"/>
                <a:cs typeface="Arial"/>
              </a:rPr>
              <a:t>will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not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be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tested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in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any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other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browser.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50" dirty="0">
              <a:latin typeface="Times New Roman"/>
              <a:cs typeface="Times New Roman"/>
            </a:endParaRPr>
          </a:p>
          <a:p>
            <a:pPr marL="318770" marR="43815" indent="-306705">
              <a:lnSpc>
                <a:spcPct val="114599"/>
              </a:lnSpc>
              <a:spcBef>
                <a:spcPts val="5"/>
              </a:spcBef>
              <a:tabLst>
                <a:tab pos="318770" algn="l"/>
              </a:tabLst>
            </a:pPr>
            <a:r>
              <a:rPr sz="2000" b="1" spc="-55" dirty="0">
                <a:solidFill>
                  <a:srgbClr val="424242"/>
                </a:solidFill>
                <a:latin typeface="Arial"/>
                <a:cs typeface="Arial"/>
              </a:rPr>
              <a:t>-	</a:t>
            </a:r>
            <a:r>
              <a:rPr sz="2400" b="1" spc="-160" dirty="0">
                <a:solidFill>
                  <a:srgbClr val="424242"/>
                </a:solidFill>
                <a:latin typeface="Arial"/>
                <a:cs typeface="Arial"/>
              </a:rPr>
              <a:t>Homework </a:t>
            </a:r>
            <a:r>
              <a:rPr sz="2400" b="1" spc="-114" dirty="0">
                <a:solidFill>
                  <a:srgbClr val="424242"/>
                </a:solidFill>
                <a:latin typeface="Arial"/>
                <a:cs typeface="Arial"/>
              </a:rPr>
              <a:t>turn-in: </a:t>
            </a:r>
            <a:r>
              <a:rPr sz="2400" spc="-140" dirty="0">
                <a:solidFill>
                  <a:srgbClr val="424242"/>
                </a:solidFill>
                <a:latin typeface="Arial"/>
                <a:cs typeface="Arial"/>
              </a:rPr>
              <a:t>We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are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using </a:t>
            </a:r>
            <a:r>
              <a:rPr sz="2400" spc="-105" dirty="0" smtClean="0">
                <a:solidFill>
                  <a:srgbClr val="424242"/>
                </a:solidFill>
                <a:latin typeface="Arial"/>
                <a:cs typeface="Arial"/>
              </a:rPr>
              <a:t>GitHub</a:t>
            </a:r>
            <a:endParaRPr sz="285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3273" y="2923547"/>
            <a:ext cx="329437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75" dirty="0"/>
              <a:t>Questions?</a:t>
            </a:r>
            <a:endParaRPr sz="4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38455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Today's</a:t>
            </a:r>
            <a:r>
              <a:rPr spc="-405" dirty="0"/>
              <a:t> </a:t>
            </a:r>
            <a:r>
              <a:rPr spc="35" dirty="0"/>
              <a:t>schedule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6590" y="1567732"/>
            <a:ext cx="4181475" cy="17018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318770" indent="-306070">
              <a:lnSpc>
                <a:spcPct val="100000"/>
              </a:lnSpc>
              <a:spcBef>
                <a:spcPts val="520"/>
              </a:spcBef>
              <a:buClr>
                <a:srgbClr val="000000"/>
              </a:buClr>
              <a:buChar char="-"/>
              <a:tabLst>
                <a:tab pos="318770" algn="l"/>
                <a:tab pos="319405" algn="l"/>
              </a:tabLst>
            </a:pPr>
            <a:r>
              <a:rPr sz="2400" strike="sngStrike" spc="-155" dirty="0">
                <a:solidFill>
                  <a:srgbClr val="424242"/>
                </a:solidFill>
                <a:latin typeface="Arial"/>
                <a:cs typeface="Arial"/>
              </a:rPr>
              <a:t>Syllabus</a:t>
            </a:r>
            <a:endParaRPr sz="2400">
              <a:latin typeface="Arial"/>
              <a:cs typeface="Arial"/>
            </a:endParaRPr>
          </a:p>
          <a:p>
            <a:pPr marL="318770" indent="-306070">
              <a:lnSpc>
                <a:spcPct val="100000"/>
              </a:lnSpc>
              <a:spcBef>
                <a:spcPts val="420"/>
              </a:spcBef>
              <a:buClr>
                <a:srgbClr val="000000"/>
              </a:buClr>
              <a:buChar char="-"/>
              <a:tabLst>
                <a:tab pos="318770" algn="l"/>
                <a:tab pos="319405" algn="l"/>
              </a:tabLst>
            </a:pPr>
            <a:r>
              <a:rPr sz="2400" strike="sngStrike" spc="-165" dirty="0">
                <a:solidFill>
                  <a:srgbClr val="424242"/>
                </a:solidFill>
                <a:latin typeface="Arial"/>
                <a:cs typeface="Arial"/>
              </a:rPr>
              <a:t>Course</a:t>
            </a:r>
            <a:r>
              <a:rPr sz="2400" strike="sngStrike" spc="-1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trike="sngStrike" spc="-40" dirty="0">
                <a:solidFill>
                  <a:srgbClr val="424242"/>
                </a:solidFill>
                <a:latin typeface="Arial"/>
                <a:cs typeface="Arial"/>
              </a:rPr>
              <a:t>Info</a:t>
            </a:r>
            <a:endParaRPr sz="2400">
              <a:latin typeface="Arial"/>
              <a:cs typeface="Arial"/>
            </a:endParaRPr>
          </a:p>
          <a:p>
            <a:pPr marL="318770" indent="-306070">
              <a:lnSpc>
                <a:spcPct val="100000"/>
              </a:lnSpc>
              <a:spcBef>
                <a:spcPts val="420"/>
              </a:spcBef>
              <a:buClr>
                <a:srgbClr val="000000"/>
              </a:buClr>
              <a:buChar char="-"/>
              <a:tabLst>
                <a:tab pos="318770" algn="l"/>
                <a:tab pos="319405" algn="l"/>
              </a:tabLst>
            </a:pP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Browsers! </a:t>
            </a:r>
            <a:r>
              <a:rPr sz="2400" spc="-175" dirty="0">
                <a:solidFill>
                  <a:srgbClr val="424242"/>
                </a:solidFill>
                <a:latin typeface="Arial"/>
                <a:cs typeface="Arial"/>
              </a:rPr>
              <a:t>The</a:t>
            </a:r>
            <a:r>
              <a:rPr sz="2400" spc="-17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24242"/>
                </a:solidFill>
                <a:latin typeface="Arial"/>
                <a:cs typeface="Arial"/>
              </a:rPr>
              <a:t>Internet!</a:t>
            </a:r>
            <a:endParaRPr sz="2400">
              <a:latin typeface="Arial"/>
              <a:cs typeface="Arial"/>
            </a:endParaRPr>
          </a:p>
          <a:p>
            <a:pPr marL="318770" indent="-306070">
              <a:lnSpc>
                <a:spcPct val="100000"/>
              </a:lnSpc>
              <a:spcBef>
                <a:spcPts val="420"/>
              </a:spcBef>
              <a:buClr>
                <a:srgbClr val="000000"/>
              </a:buClr>
              <a:buChar char="-"/>
              <a:tabLst>
                <a:tab pos="318770" algn="l"/>
                <a:tab pos="319405" algn="l"/>
              </a:tabLst>
            </a:pPr>
            <a:r>
              <a:rPr sz="2400" spc="-215" dirty="0">
                <a:solidFill>
                  <a:srgbClr val="424242"/>
                </a:solidFill>
                <a:latin typeface="Arial"/>
                <a:cs typeface="Arial"/>
              </a:rPr>
              <a:t>A </a:t>
            </a:r>
            <a:r>
              <a:rPr sz="2400" spc="25" dirty="0">
                <a:solidFill>
                  <a:srgbClr val="424242"/>
                </a:solidFill>
                <a:latin typeface="Arial"/>
                <a:cs typeface="Arial"/>
              </a:rPr>
              <a:t>little </a:t>
            </a:r>
            <a:r>
              <a:rPr sz="2400" spc="20" dirty="0">
                <a:solidFill>
                  <a:srgbClr val="424242"/>
                </a:solidFill>
                <a:latin typeface="Arial"/>
                <a:cs typeface="Arial"/>
              </a:rPr>
              <a:t>bit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about </a:t>
            </a:r>
            <a:r>
              <a:rPr sz="2400" spc="-210" dirty="0">
                <a:solidFill>
                  <a:srgbClr val="424242"/>
                </a:solidFill>
                <a:latin typeface="Arial"/>
                <a:cs typeface="Arial"/>
              </a:rPr>
              <a:t>HTML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</a:t>
            </a:r>
            <a:r>
              <a:rPr sz="2400" spc="-36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490" dirty="0">
                <a:solidFill>
                  <a:srgbClr val="424242"/>
                </a:solidFill>
                <a:latin typeface="Arial"/>
                <a:cs typeface="Arial"/>
              </a:rPr>
              <a:t>CSS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3273" y="1823412"/>
            <a:ext cx="3837940" cy="222377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80"/>
              </a:spcBef>
            </a:pPr>
            <a:r>
              <a:rPr sz="4800" spc="-165" dirty="0"/>
              <a:t>Browsers!  </a:t>
            </a:r>
            <a:r>
              <a:rPr sz="4800" spc="-40" dirty="0"/>
              <a:t>The</a:t>
            </a:r>
            <a:r>
              <a:rPr sz="4800" spc="-509" dirty="0"/>
              <a:t> </a:t>
            </a:r>
            <a:r>
              <a:rPr sz="4800" spc="-170" dirty="0"/>
              <a:t>Internet!  </a:t>
            </a:r>
            <a:r>
              <a:rPr sz="4800" spc="-40" dirty="0"/>
              <a:t>The</a:t>
            </a:r>
            <a:r>
              <a:rPr sz="4800" spc="-445" dirty="0"/>
              <a:t> </a:t>
            </a:r>
            <a:r>
              <a:rPr sz="4800" spc="-100" dirty="0"/>
              <a:t>web!</a:t>
            </a:r>
            <a:endParaRPr sz="4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5795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How</a:t>
            </a:r>
            <a:r>
              <a:rPr spc="-345" dirty="0"/>
              <a:t> </a:t>
            </a:r>
            <a:r>
              <a:rPr spc="125" dirty="0"/>
              <a:t>do</a:t>
            </a:r>
            <a:r>
              <a:rPr spc="-345" dirty="0"/>
              <a:t> </a:t>
            </a:r>
            <a:r>
              <a:rPr spc="125" dirty="0"/>
              <a:t>web</a:t>
            </a:r>
            <a:r>
              <a:rPr spc="-345" dirty="0"/>
              <a:t> </a:t>
            </a:r>
            <a:r>
              <a:rPr spc="-15" dirty="0"/>
              <a:t>pages</a:t>
            </a:r>
            <a:r>
              <a:rPr spc="-340" dirty="0"/>
              <a:t> </a:t>
            </a:r>
            <a:r>
              <a:rPr spc="-70" dirty="0"/>
              <a:t>work?</a:t>
            </a:r>
          </a:p>
        </p:txBody>
      </p:sp>
      <p:sp>
        <p:nvSpPr>
          <p:cNvPr id="3" name="object 3"/>
          <p:cNvSpPr/>
          <p:nvPr/>
        </p:nvSpPr>
        <p:spPr>
          <a:xfrm>
            <a:off x="2484782" y="1864023"/>
            <a:ext cx="4023704" cy="27961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79844" y="5278446"/>
            <a:ext cx="6971030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655">
              <a:lnSpc>
                <a:spcPts val="2865"/>
              </a:lnSpc>
              <a:spcBef>
                <a:spcPts val="100"/>
              </a:spcBef>
            </a:pPr>
            <a:r>
              <a:rPr sz="2400" spc="-130" dirty="0">
                <a:latin typeface="Arial"/>
                <a:cs typeface="Arial"/>
              </a:rPr>
              <a:t>Browsers </a:t>
            </a:r>
            <a:r>
              <a:rPr sz="2400" spc="-100" dirty="0">
                <a:latin typeface="Arial"/>
                <a:cs typeface="Arial"/>
              </a:rPr>
              <a:t>are </a:t>
            </a:r>
            <a:r>
              <a:rPr sz="2400" spc="-80" dirty="0">
                <a:latin typeface="Arial"/>
                <a:cs typeface="Arial"/>
              </a:rPr>
              <a:t>applications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155" dirty="0">
                <a:latin typeface="Arial"/>
                <a:cs typeface="Arial"/>
              </a:rPr>
              <a:t>can </a:t>
            </a:r>
            <a:r>
              <a:rPr sz="2400" spc="-105" dirty="0">
                <a:latin typeface="Arial"/>
                <a:cs typeface="Arial"/>
              </a:rPr>
              <a:t>display </a:t>
            </a:r>
            <a:r>
              <a:rPr sz="2400" spc="-85" dirty="0">
                <a:latin typeface="Arial"/>
                <a:cs typeface="Arial"/>
              </a:rPr>
              <a:t>web</a:t>
            </a:r>
            <a:r>
              <a:rPr sz="2400" spc="-295" dirty="0">
                <a:latin typeface="Arial"/>
                <a:cs typeface="Arial"/>
              </a:rPr>
              <a:t> </a:t>
            </a:r>
            <a:r>
              <a:rPr sz="2400" spc="-160" dirty="0">
                <a:latin typeface="Arial"/>
                <a:cs typeface="Arial"/>
              </a:rPr>
              <a:t>pages.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195" dirty="0">
                <a:latin typeface="Arial"/>
                <a:cs typeface="Arial"/>
              </a:rPr>
              <a:t>E.g. </a:t>
            </a:r>
            <a:r>
              <a:rPr sz="2400" spc="-130" dirty="0">
                <a:latin typeface="Arial"/>
                <a:cs typeface="Arial"/>
              </a:rPr>
              <a:t>Chrome, </a:t>
            </a:r>
            <a:r>
              <a:rPr sz="2400" spc="-90" dirty="0">
                <a:latin typeface="Arial"/>
                <a:cs typeface="Arial"/>
              </a:rPr>
              <a:t>Firefox, </a:t>
            </a:r>
            <a:r>
              <a:rPr sz="2400" spc="-125" dirty="0">
                <a:latin typeface="Arial"/>
                <a:cs typeface="Arial"/>
              </a:rPr>
              <a:t>Safari, </a:t>
            </a:r>
            <a:r>
              <a:rPr sz="2400" spc="-30" dirty="0">
                <a:latin typeface="Arial"/>
                <a:cs typeface="Arial"/>
              </a:rPr>
              <a:t>Internet </a:t>
            </a:r>
            <a:r>
              <a:rPr sz="2400" spc="-100" dirty="0">
                <a:latin typeface="Arial"/>
                <a:cs typeface="Arial"/>
              </a:rPr>
              <a:t>Explorer, </a:t>
            </a:r>
            <a:r>
              <a:rPr sz="2400" spc="-190" dirty="0">
                <a:latin typeface="Arial"/>
                <a:cs typeface="Arial"/>
              </a:rPr>
              <a:t>Edge,</a:t>
            </a:r>
            <a:r>
              <a:rPr sz="2400" spc="-210" dirty="0">
                <a:latin typeface="Arial"/>
                <a:cs typeface="Arial"/>
              </a:rPr>
              <a:t> </a:t>
            </a:r>
            <a:r>
              <a:rPr sz="2400" spc="-70" dirty="0">
                <a:latin typeface="Arial"/>
                <a:cs typeface="Arial"/>
              </a:rPr>
              <a:t>etc.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5795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How</a:t>
            </a:r>
            <a:r>
              <a:rPr spc="-345" dirty="0"/>
              <a:t> </a:t>
            </a:r>
            <a:r>
              <a:rPr spc="125" dirty="0"/>
              <a:t>do</a:t>
            </a:r>
            <a:r>
              <a:rPr spc="-345" dirty="0"/>
              <a:t> </a:t>
            </a:r>
            <a:r>
              <a:rPr spc="125" dirty="0"/>
              <a:t>web</a:t>
            </a:r>
            <a:r>
              <a:rPr spc="-345" dirty="0"/>
              <a:t> </a:t>
            </a:r>
            <a:r>
              <a:rPr spc="-15" dirty="0"/>
              <a:t>pages</a:t>
            </a:r>
            <a:r>
              <a:rPr spc="-340" dirty="0"/>
              <a:t> </a:t>
            </a:r>
            <a:r>
              <a:rPr spc="-70" dirty="0"/>
              <a:t>work?</a:t>
            </a:r>
          </a:p>
        </p:txBody>
      </p:sp>
      <p:sp>
        <p:nvSpPr>
          <p:cNvPr id="3" name="object 3"/>
          <p:cNvSpPr/>
          <p:nvPr/>
        </p:nvSpPr>
        <p:spPr>
          <a:xfrm>
            <a:off x="900285" y="1864023"/>
            <a:ext cx="4023704" cy="27961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10143" y="5278446"/>
            <a:ext cx="6713855" cy="11150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065" marR="5080" indent="-5715" algn="ctr">
              <a:lnSpc>
                <a:spcPts val="2850"/>
              </a:lnSpc>
              <a:spcBef>
                <a:spcPts val="219"/>
              </a:spcBef>
            </a:pPr>
            <a:r>
              <a:rPr sz="2400" spc="-120" dirty="0">
                <a:latin typeface="Arial"/>
                <a:cs typeface="Arial"/>
              </a:rPr>
              <a:t>Web </a:t>
            </a:r>
            <a:r>
              <a:rPr sz="2400" spc="-180" dirty="0">
                <a:latin typeface="Arial"/>
                <a:cs typeface="Arial"/>
              </a:rPr>
              <a:t>pages </a:t>
            </a:r>
            <a:r>
              <a:rPr sz="2400" spc="-100" dirty="0">
                <a:latin typeface="Arial"/>
                <a:cs typeface="Arial"/>
              </a:rPr>
              <a:t>are </a:t>
            </a:r>
            <a:r>
              <a:rPr sz="2400" spc="5" dirty="0">
                <a:latin typeface="Arial"/>
                <a:cs typeface="Arial"/>
              </a:rPr>
              <a:t>written </a:t>
            </a:r>
            <a:r>
              <a:rPr sz="2400" spc="-35" dirty="0">
                <a:latin typeface="Arial"/>
                <a:cs typeface="Arial"/>
              </a:rPr>
              <a:t>in </a:t>
            </a:r>
            <a:r>
              <a:rPr sz="2400" spc="-190" dirty="0">
                <a:latin typeface="Arial"/>
                <a:cs typeface="Arial"/>
              </a:rPr>
              <a:t>a </a:t>
            </a:r>
            <a:r>
              <a:rPr sz="2400" spc="-90" dirty="0">
                <a:latin typeface="Arial"/>
                <a:cs typeface="Arial"/>
              </a:rPr>
              <a:t>markup </a:t>
            </a:r>
            <a:r>
              <a:rPr sz="2400" spc="-140" dirty="0">
                <a:latin typeface="Arial"/>
                <a:cs typeface="Arial"/>
              </a:rPr>
              <a:t>language </a:t>
            </a:r>
            <a:r>
              <a:rPr sz="2400" spc="-100" dirty="0">
                <a:latin typeface="Arial"/>
                <a:cs typeface="Arial"/>
              </a:rPr>
              <a:t>called  </a:t>
            </a:r>
            <a:r>
              <a:rPr sz="2400" b="1" spc="-190" dirty="0">
                <a:latin typeface="Arial"/>
                <a:cs typeface="Arial"/>
              </a:rPr>
              <a:t>HTML</a:t>
            </a:r>
            <a:r>
              <a:rPr sz="2400" spc="-190" dirty="0">
                <a:latin typeface="Arial"/>
                <a:cs typeface="Arial"/>
              </a:rPr>
              <a:t>, </a:t>
            </a:r>
            <a:r>
              <a:rPr sz="2400" spc="-170" dirty="0">
                <a:latin typeface="Arial"/>
                <a:cs typeface="Arial"/>
              </a:rPr>
              <a:t>so </a:t>
            </a:r>
            <a:r>
              <a:rPr sz="2400" spc="-100" dirty="0">
                <a:latin typeface="Arial"/>
                <a:cs typeface="Arial"/>
              </a:rPr>
              <a:t>browsers </a:t>
            </a:r>
            <a:r>
              <a:rPr sz="2400" spc="-105" dirty="0">
                <a:latin typeface="Arial"/>
                <a:cs typeface="Arial"/>
              </a:rPr>
              <a:t>display </a:t>
            </a:r>
            <a:r>
              <a:rPr sz="2400" spc="-190" dirty="0">
                <a:latin typeface="Arial"/>
                <a:cs typeface="Arial"/>
              </a:rPr>
              <a:t>a </a:t>
            </a:r>
            <a:r>
              <a:rPr sz="2400" spc="-85" dirty="0">
                <a:latin typeface="Arial"/>
                <a:cs typeface="Arial"/>
              </a:rPr>
              <a:t>web </a:t>
            </a:r>
            <a:r>
              <a:rPr sz="2400" spc="-155" dirty="0">
                <a:latin typeface="Arial"/>
                <a:cs typeface="Arial"/>
              </a:rPr>
              <a:t>page </a:t>
            </a:r>
            <a:r>
              <a:rPr sz="2400" spc="-100" dirty="0">
                <a:latin typeface="Arial"/>
                <a:cs typeface="Arial"/>
              </a:rPr>
              <a:t>by </a:t>
            </a:r>
            <a:r>
              <a:rPr sz="2400" spc="-95" dirty="0">
                <a:latin typeface="Arial"/>
                <a:cs typeface="Arial"/>
              </a:rPr>
              <a:t>reading </a:t>
            </a:r>
            <a:r>
              <a:rPr sz="2400" spc="-114" dirty="0">
                <a:latin typeface="Arial"/>
                <a:cs typeface="Arial"/>
              </a:rPr>
              <a:t>and  </a:t>
            </a:r>
            <a:r>
              <a:rPr sz="2400" spc="-35" dirty="0">
                <a:latin typeface="Arial"/>
                <a:cs typeface="Arial"/>
              </a:rPr>
              <a:t>interpreting </a:t>
            </a:r>
            <a:r>
              <a:rPr sz="2400" spc="-40" dirty="0">
                <a:latin typeface="Arial"/>
                <a:cs typeface="Arial"/>
              </a:rPr>
              <a:t>its</a:t>
            </a:r>
            <a:r>
              <a:rPr sz="2400" spc="-229" dirty="0">
                <a:latin typeface="Arial"/>
                <a:cs typeface="Arial"/>
              </a:rPr>
              <a:t> </a:t>
            </a:r>
            <a:r>
              <a:rPr sz="2400" spc="-180" dirty="0">
                <a:latin typeface="Arial"/>
                <a:cs typeface="Arial"/>
              </a:rPr>
              <a:t>HTML.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103287" y="2599744"/>
            <a:ext cx="1324697" cy="13246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5795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How</a:t>
            </a:r>
            <a:r>
              <a:rPr spc="-345" dirty="0"/>
              <a:t> </a:t>
            </a:r>
            <a:r>
              <a:rPr spc="125" dirty="0"/>
              <a:t>do</a:t>
            </a:r>
            <a:r>
              <a:rPr spc="-345" dirty="0"/>
              <a:t> </a:t>
            </a:r>
            <a:r>
              <a:rPr spc="125" dirty="0"/>
              <a:t>web</a:t>
            </a:r>
            <a:r>
              <a:rPr spc="-345" dirty="0"/>
              <a:t> </a:t>
            </a:r>
            <a:r>
              <a:rPr spc="-15" dirty="0"/>
              <a:t>pages</a:t>
            </a:r>
            <a:r>
              <a:rPr spc="-340" dirty="0"/>
              <a:t> </a:t>
            </a:r>
            <a:r>
              <a:rPr spc="-70" dirty="0"/>
              <a:t>work?</a:t>
            </a:r>
          </a:p>
        </p:txBody>
      </p:sp>
      <p:sp>
        <p:nvSpPr>
          <p:cNvPr id="3" name="object 3"/>
          <p:cNvSpPr/>
          <p:nvPr/>
        </p:nvSpPr>
        <p:spPr>
          <a:xfrm>
            <a:off x="900285" y="1864023"/>
            <a:ext cx="4023704" cy="27961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82449" y="5049846"/>
            <a:ext cx="6964680" cy="11150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algn="ctr">
              <a:lnSpc>
                <a:spcPts val="2850"/>
              </a:lnSpc>
              <a:spcBef>
                <a:spcPts val="219"/>
              </a:spcBef>
            </a:pPr>
            <a:r>
              <a:rPr sz="2400" spc="-175" dirty="0">
                <a:latin typeface="Arial"/>
                <a:cs typeface="Arial"/>
              </a:rPr>
              <a:t>The </a:t>
            </a:r>
            <a:r>
              <a:rPr sz="2400" spc="-210" dirty="0">
                <a:latin typeface="Arial"/>
                <a:cs typeface="Arial"/>
              </a:rPr>
              <a:t>HTML </a:t>
            </a:r>
            <a:r>
              <a:rPr sz="2400" spc="-15" dirty="0">
                <a:latin typeface="Arial"/>
                <a:cs typeface="Arial"/>
              </a:rPr>
              <a:t>file </a:t>
            </a:r>
            <a:r>
              <a:rPr sz="2400" spc="-50" dirty="0">
                <a:latin typeface="Arial"/>
                <a:cs typeface="Arial"/>
              </a:rPr>
              <a:t>might </a:t>
            </a:r>
            <a:r>
              <a:rPr sz="2400" spc="-45" dirty="0">
                <a:latin typeface="Arial"/>
                <a:cs typeface="Arial"/>
              </a:rPr>
              <a:t>link </a:t>
            </a:r>
            <a:r>
              <a:rPr sz="2400" spc="30" dirty="0">
                <a:latin typeface="Arial"/>
                <a:cs typeface="Arial"/>
              </a:rPr>
              <a:t>to </a:t>
            </a:r>
            <a:r>
              <a:rPr sz="2400" spc="-30" dirty="0">
                <a:latin typeface="Arial"/>
                <a:cs typeface="Arial"/>
              </a:rPr>
              <a:t>other </a:t>
            </a:r>
            <a:r>
              <a:rPr sz="2400" spc="-120" dirty="0">
                <a:latin typeface="Arial"/>
                <a:cs typeface="Arial"/>
              </a:rPr>
              <a:t>resources, </a:t>
            </a:r>
            <a:r>
              <a:rPr sz="2400" spc="-60" dirty="0">
                <a:latin typeface="Arial"/>
                <a:cs typeface="Arial"/>
              </a:rPr>
              <a:t>like</a:t>
            </a:r>
            <a:r>
              <a:rPr sz="2400" spc="-500" dirty="0">
                <a:latin typeface="Arial"/>
                <a:cs typeface="Arial"/>
              </a:rPr>
              <a:t> </a:t>
            </a:r>
            <a:r>
              <a:rPr sz="2400" spc="-140" dirty="0">
                <a:latin typeface="Arial"/>
                <a:cs typeface="Arial"/>
              </a:rPr>
              <a:t>images,  </a:t>
            </a:r>
            <a:r>
              <a:rPr sz="2400" spc="-110" dirty="0">
                <a:latin typeface="Arial"/>
                <a:cs typeface="Arial"/>
              </a:rPr>
              <a:t>videos, </a:t>
            </a:r>
            <a:r>
              <a:rPr sz="2400" spc="-225" dirty="0">
                <a:latin typeface="Arial"/>
                <a:cs typeface="Arial"/>
              </a:rPr>
              <a:t>as </a:t>
            </a:r>
            <a:r>
              <a:rPr sz="2400" spc="-35" dirty="0">
                <a:latin typeface="Arial"/>
                <a:cs typeface="Arial"/>
              </a:rPr>
              <a:t>well </a:t>
            </a:r>
            <a:r>
              <a:rPr sz="2400" spc="-225" dirty="0">
                <a:latin typeface="Arial"/>
                <a:cs typeface="Arial"/>
              </a:rPr>
              <a:t>as </a:t>
            </a:r>
            <a:r>
              <a:rPr sz="2400" b="1" spc="-220" dirty="0">
                <a:latin typeface="Arial"/>
                <a:cs typeface="Arial"/>
              </a:rPr>
              <a:t>JavaScript </a:t>
            </a:r>
            <a:r>
              <a:rPr sz="2400" spc="-114" dirty="0">
                <a:latin typeface="Arial"/>
                <a:cs typeface="Arial"/>
              </a:rPr>
              <a:t>and </a:t>
            </a:r>
            <a:r>
              <a:rPr sz="2400" b="1" spc="-470" dirty="0">
                <a:latin typeface="Arial"/>
                <a:cs typeface="Arial"/>
              </a:rPr>
              <a:t>CSS </a:t>
            </a:r>
            <a:r>
              <a:rPr sz="2400" spc="-90" dirty="0">
                <a:latin typeface="Arial"/>
                <a:cs typeface="Arial"/>
              </a:rPr>
              <a:t>(stylesheet) </a:t>
            </a:r>
            <a:r>
              <a:rPr sz="2400" spc="-70" dirty="0">
                <a:latin typeface="Arial"/>
                <a:cs typeface="Arial"/>
              </a:rPr>
              <a:t>files,  </a:t>
            </a:r>
            <a:r>
              <a:rPr sz="2400" spc="-75" dirty="0">
                <a:latin typeface="Arial"/>
                <a:cs typeface="Arial"/>
              </a:rPr>
              <a:t>which </a:t>
            </a:r>
            <a:r>
              <a:rPr sz="2400" spc="-30" dirty="0">
                <a:latin typeface="Arial"/>
                <a:cs typeface="Arial"/>
              </a:rPr>
              <a:t>the </a:t>
            </a:r>
            <a:r>
              <a:rPr sz="2400" spc="-75" dirty="0">
                <a:latin typeface="Arial"/>
                <a:cs typeface="Arial"/>
              </a:rPr>
              <a:t>browser </a:t>
            </a:r>
            <a:r>
              <a:rPr sz="2400" spc="-45" dirty="0">
                <a:latin typeface="Arial"/>
                <a:cs typeface="Arial"/>
              </a:rPr>
              <a:t>then </a:t>
            </a:r>
            <a:r>
              <a:rPr sz="2400" spc="-125" dirty="0">
                <a:latin typeface="Arial"/>
                <a:cs typeface="Arial"/>
              </a:rPr>
              <a:t>also</a:t>
            </a:r>
            <a:r>
              <a:rPr sz="2400" spc="-430" dirty="0">
                <a:latin typeface="Arial"/>
                <a:cs typeface="Arial"/>
              </a:rPr>
              <a:t> </a:t>
            </a:r>
            <a:r>
              <a:rPr sz="2400" spc="-114" dirty="0">
                <a:latin typeface="Arial"/>
                <a:cs typeface="Arial"/>
              </a:rPr>
              <a:t>loads.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13989" y="2387495"/>
            <a:ext cx="1324697" cy="13246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11035" y="1532551"/>
            <a:ext cx="1133472" cy="1133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1035" y="2740119"/>
            <a:ext cx="1043922" cy="10439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82885" y="4140466"/>
            <a:ext cx="763498" cy="763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43684" y="3858142"/>
            <a:ext cx="763498" cy="763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20937" y="2191575"/>
            <a:ext cx="746125" cy="476250"/>
          </a:xfrm>
          <a:custGeom>
            <a:avLst/>
            <a:gdLst/>
            <a:ahLst/>
            <a:cxnLst/>
            <a:rect l="l" t="t" r="r" b="b"/>
            <a:pathLst>
              <a:path w="746125" h="476250">
                <a:moveTo>
                  <a:pt x="0" y="476219"/>
                </a:moveTo>
                <a:lnTo>
                  <a:pt x="745598" y="0"/>
                </a:lnTo>
              </a:path>
            </a:pathLst>
          </a:custGeom>
          <a:ln w="285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26847" y="2107485"/>
            <a:ext cx="163274" cy="1381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38536" y="3061393"/>
            <a:ext cx="607060" cy="158115"/>
          </a:xfrm>
          <a:custGeom>
            <a:avLst/>
            <a:gdLst/>
            <a:ahLst/>
            <a:cxnLst/>
            <a:rect l="l" t="t" r="r" b="b"/>
            <a:pathLst>
              <a:path w="607059" h="158114">
                <a:moveTo>
                  <a:pt x="0" y="0"/>
                </a:moveTo>
                <a:lnTo>
                  <a:pt x="606548" y="157574"/>
                </a:lnTo>
              </a:path>
            </a:pathLst>
          </a:custGeom>
          <a:ln w="285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18948" y="3159006"/>
            <a:ext cx="165949" cy="1199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45587" y="3511517"/>
            <a:ext cx="728345" cy="878840"/>
          </a:xfrm>
          <a:custGeom>
            <a:avLst/>
            <a:gdLst/>
            <a:ahLst/>
            <a:cxnLst/>
            <a:rect l="l" t="t" r="r" b="b"/>
            <a:pathLst>
              <a:path w="728345" h="878839">
                <a:moveTo>
                  <a:pt x="0" y="0"/>
                </a:moveTo>
                <a:lnTo>
                  <a:pt x="727923" y="878648"/>
                </a:lnTo>
              </a:path>
            </a:pathLst>
          </a:custGeom>
          <a:ln w="285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22873" y="4345778"/>
            <a:ext cx="147649" cy="1585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47387" y="3323068"/>
            <a:ext cx="1447800" cy="831850"/>
          </a:xfrm>
          <a:custGeom>
            <a:avLst/>
            <a:gdLst/>
            <a:ahLst/>
            <a:cxnLst/>
            <a:rect l="l" t="t" r="r" b="b"/>
            <a:pathLst>
              <a:path w="1447800" h="831850">
                <a:moveTo>
                  <a:pt x="0" y="0"/>
                </a:moveTo>
                <a:lnTo>
                  <a:pt x="1447622" y="831423"/>
                </a:lnTo>
              </a:path>
            </a:pathLst>
          </a:custGeom>
          <a:ln w="285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57221" y="4099279"/>
            <a:ext cx="164524" cy="13407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5795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How</a:t>
            </a:r>
            <a:r>
              <a:rPr spc="-345" dirty="0"/>
              <a:t> </a:t>
            </a:r>
            <a:r>
              <a:rPr spc="125" dirty="0"/>
              <a:t>do</a:t>
            </a:r>
            <a:r>
              <a:rPr spc="-345" dirty="0"/>
              <a:t> </a:t>
            </a:r>
            <a:r>
              <a:rPr spc="125" dirty="0"/>
              <a:t>web</a:t>
            </a:r>
            <a:r>
              <a:rPr spc="-345" dirty="0"/>
              <a:t> </a:t>
            </a:r>
            <a:r>
              <a:rPr spc="-15" dirty="0"/>
              <a:t>pages</a:t>
            </a:r>
            <a:r>
              <a:rPr spc="-340" dirty="0"/>
              <a:t> </a:t>
            </a:r>
            <a:r>
              <a:rPr spc="-70" dirty="0"/>
              <a:t>work?</a:t>
            </a:r>
          </a:p>
        </p:txBody>
      </p:sp>
      <p:sp>
        <p:nvSpPr>
          <p:cNvPr id="3" name="object 3"/>
          <p:cNvSpPr/>
          <p:nvPr/>
        </p:nvSpPr>
        <p:spPr>
          <a:xfrm>
            <a:off x="1366059" y="1891769"/>
            <a:ext cx="3039110" cy="2635250"/>
          </a:xfrm>
          <a:custGeom>
            <a:avLst/>
            <a:gdLst/>
            <a:ahLst/>
            <a:cxnLst/>
            <a:rect l="l" t="t" r="r" b="b"/>
            <a:pathLst>
              <a:path w="3039110" h="2635250">
                <a:moveTo>
                  <a:pt x="2653514" y="200268"/>
                </a:moveTo>
                <a:lnTo>
                  <a:pt x="1580034" y="200268"/>
                </a:lnTo>
                <a:lnTo>
                  <a:pt x="1602998" y="154574"/>
                </a:lnTo>
                <a:lnTo>
                  <a:pt x="1630964" y="113849"/>
                </a:lnTo>
                <a:lnTo>
                  <a:pt x="1663355" y="78561"/>
                </a:lnTo>
                <a:lnTo>
                  <a:pt x="1699596" y="49177"/>
                </a:lnTo>
                <a:lnTo>
                  <a:pt x="1739111" y="26164"/>
                </a:lnTo>
                <a:lnTo>
                  <a:pt x="1781324" y="9991"/>
                </a:lnTo>
                <a:lnTo>
                  <a:pt x="1825659" y="1124"/>
                </a:lnTo>
                <a:lnTo>
                  <a:pt x="1870604" y="0"/>
                </a:lnTo>
                <a:lnTo>
                  <a:pt x="1914627" y="6522"/>
                </a:lnTo>
                <a:lnTo>
                  <a:pt x="1957088" y="20361"/>
                </a:lnTo>
                <a:lnTo>
                  <a:pt x="1997347" y="41184"/>
                </a:lnTo>
                <a:lnTo>
                  <a:pt x="2034764" y="68660"/>
                </a:lnTo>
                <a:lnTo>
                  <a:pt x="2068697" y="102459"/>
                </a:lnTo>
                <a:lnTo>
                  <a:pt x="2098508" y="142249"/>
                </a:lnTo>
                <a:lnTo>
                  <a:pt x="2618792" y="142249"/>
                </a:lnTo>
                <a:lnTo>
                  <a:pt x="2624068" y="149013"/>
                </a:lnTo>
                <a:lnTo>
                  <a:pt x="2648667" y="189680"/>
                </a:lnTo>
                <a:lnTo>
                  <a:pt x="2653514" y="200268"/>
                </a:lnTo>
                <a:close/>
              </a:path>
              <a:path w="3039110" h="2635250">
                <a:moveTo>
                  <a:pt x="2618792" y="142249"/>
                </a:moveTo>
                <a:lnTo>
                  <a:pt x="2098508" y="142249"/>
                </a:lnTo>
                <a:lnTo>
                  <a:pt x="2132795" y="100975"/>
                </a:lnTo>
                <a:lnTo>
                  <a:pt x="2171127" y="66401"/>
                </a:lnTo>
                <a:lnTo>
                  <a:pt x="2212815" y="38781"/>
                </a:lnTo>
                <a:lnTo>
                  <a:pt x="2257170" y="18369"/>
                </a:lnTo>
                <a:lnTo>
                  <a:pt x="2303504" y="5418"/>
                </a:lnTo>
                <a:lnTo>
                  <a:pt x="2351126" y="181"/>
                </a:lnTo>
                <a:lnTo>
                  <a:pt x="2399349" y="2913"/>
                </a:lnTo>
                <a:lnTo>
                  <a:pt x="2447482" y="13866"/>
                </a:lnTo>
                <a:lnTo>
                  <a:pt x="2488801" y="30337"/>
                </a:lnTo>
                <a:lnTo>
                  <a:pt x="2527462" y="52528"/>
                </a:lnTo>
                <a:lnTo>
                  <a:pt x="2563122" y="79997"/>
                </a:lnTo>
                <a:lnTo>
                  <a:pt x="2595438" y="112306"/>
                </a:lnTo>
                <a:lnTo>
                  <a:pt x="2618792" y="142249"/>
                </a:lnTo>
                <a:close/>
              </a:path>
              <a:path w="3039110" h="2635250">
                <a:moveTo>
                  <a:pt x="2690081" y="308231"/>
                </a:moveTo>
                <a:lnTo>
                  <a:pt x="986108" y="308231"/>
                </a:lnTo>
                <a:lnTo>
                  <a:pt x="1009023" y="263727"/>
                </a:lnTo>
                <a:lnTo>
                  <a:pt x="1035900" y="223113"/>
                </a:lnTo>
                <a:lnTo>
                  <a:pt x="1066377" y="186691"/>
                </a:lnTo>
                <a:lnTo>
                  <a:pt x="1100096" y="154763"/>
                </a:lnTo>
                <a:lnTo>
                  <a:pt x="1136696" y="127631"/>
                </a:lnTo>
                <a:lnTo>
                  <a:pt x="1175817" y="105599"/>
                </a:lnTo>
                <a:lnTo>
                  <a:pt x="1217100" y="88969"/>
                </a:lnTo>
                <a:lnTo>
                  <a:pt x="1260185" y="78044"/>
                </a:lnTo>
                <a:lnTo>
                  <a:pt x="1310301" y="72968"/>
                </a:lnTo>
                <a:lnTo>
                  <a:pt x="1359989" y="75804"/>
                </a:lnTo>
                <a:lnTo>
                  <a:pt x="1408620" y="86313"/>
                </a:lnTo>
                <a:lnTo>
                  <a:pt x="1455568" y="104253"/>
                </a:lnTo>
                <a:lnTo>
                  <a:pt x="1500205" y="129386"/>
                </a:lnTo>
                <a:lnTo>
                  <a:pt x="1541902" y="161471"/>
                </a:lnTo>
                <a:lnTo>
                  <a:pt x="1580034" y="200268"/>
                </a:lnTo>
                <a:lnTo>
                  <a:pt x="2653514" y="200268"/>
                </a:lnTo>
                <a:lnTo>
                  <a:pt x="2668894" y="233866"/>
                </a:lnTo>
                <a:lnTo>
                  <a:pt x="2684405" y="281131"/>
                </a:lnTo>
                <a:lnTo>
                  <a:pt x="2690081" y="308231"/>
                </a:lnTo>
                <a:close/>
              </a:path>
              <a:path w="3039110" h="2635250">
                <a:moveTo>
                  <a:pt x="362204" y="2156624"/>
                </a:moveTo>
                <a:lnTo>
                  <a:pt x="315732" y="2150294"/>
                </a:lnTo>
                <a:lnTo>
                  <a:pt x="271094" y="2135888"/>
                </a:lnTo>
                <a:lnTo>
                  <a:pt x="229007" y="2113860"/>
                </a:lnTo>
                <a:lnTo>
                  <a:pt x="190191" y="2084664"/>
                </a:lnTo>
                <a:lnTo>
                  <a:pt x="155363" y="2048757"/>
                </a:lnTo>
                <a:lnTo>
                  <a:pt x="125242" y="2006591"/>
                </a:lnTo>
                <a:lnTo>
                  <a:pt x="100547" y="1958622"/>
                </a:lnTo>
                <a:lnTo>
                  <a:pt x="84090" y="1912603"/>
                </a:lnTo>
                <a:lnTo>
                  <a:pt x="73321" y="1865158"/>
                </a:lnTo>
                <a:lnTo>
                  <a:pt x="68157" y="1816954"/>
                </a:lnTo>
                <a:lnTo>
                  <a:pt x="68519" y="1768660"/>
                </a:lnTo>
                <a:lnTo>
                  <a:pt x="74324" y="1720945"/>
                </a:lnTo>
                <a:lnTo>
                  <a:pt x="85491" y="1674475"/>
                </a:lnTo>
                <a:lnTo>
                  <a:pt x="101939" y="1629919"/>
                </a:lnTo>
                <a:lnTo>
                  <a:pt x="123588" y="1587946"/>
                </a:lnTo>
                <a:lnTo>
                  <a:pt x="150354" y="1549223"/>
                </a:lnTo>
                <a:lnTo>
                  <a:pt x="114476" y="1520037"/>
                </a:lnTo>
                <a:lnTo>
                  <a:pt x="82981" y="1485744"/>
                </a:lnTo>
                <a:lnTo>
                  <a:pt x="56120" y="1447022"/>
                </a:lnTo>
                <a:lnTo>
                  <a:pt x="34142" y="1404544"/>
                </a:lnTo>
                <a:lnTo>
                  <a:pt x="17296" y="1358987"/>
                </a:lnTo>
                <a:lnTo>
                  <a:pt x="5832" y="1311026"/>
                </a:lnTo>
                <a:lnTo>
                  <a:pt x="0" y="1261336"/>
                </a:lnTo>
                <a:lnTo>
                  <a:pt x="48" y="1210594"/>
                </a:lnTo>
                <a:lnTo>
                  <a:pt x="6227" y="1159474"/>
                </a:lnTo>
                <a:lnTo>
                  <a:pt x="18434" y="1109907"/>
                </a:lnTo>
                <a:lnTo>
                  <a:pt x="36088" y="1063700"/>
                </a:lnTo>
                <a:lnTo>
                  <a:pt x="58727" y="1021344"/>
                </a:lnTo>
                <a:lnTo>
                  <a:pt x="85890" y="983330"/>
                </a:lnTo>
                <a:lnTo>
                  <a:pt x="117112" y="950151"/>
                </a:lnTo>
                <a:lnTo>
                  <a:pt x="151932" y="922297"/>
                </a:lnTo>
                <a:lnTo>
                  <a:pt x="189888" y="900259"/>
                </a:lnTo>
                <a:lnTo>
                  <a:pt x="230516" y="884530"/>
                </a:lnTo>
                <a:lnTo>
                  <a:pt x="273354" y="875600"/>
                </a:lnTo>
                <a:lnTo>
                  <a:pt x="275899" y="867425"/>
                </a:lnTo>
                <a:lnTo>
                  <a:pt x="271943" y="814384"/>
                </a:lnTo>
                <a:lnTo>
                  <a:pt x="272238" y="761742"/>
                </a:lnTo>
                <a:lnTo>
                  <a:pt x="276665" y="709809"/>
                </a:lnTo>
                <a:lnTo>
                  <a:pt x="285105" y="658896"/>
                </a:lnTo>
                <a:lnTo>
                  <a:pt x="297441" y="609313"/>
                </a:lnTo>
                <a:lnTo>
                  <a:pt x="313553" y="561368"/>
                </a:lnTo>
                <a:lnTo>
                  <a:pt x="333324" y="515373"/>
                </a:lnTo>
                <a:lnTo>
                  <a:pt x="356635" y="471637"/>
                </a:lnTo>
                <a:lnTo>
                  <a:pt x="383368" y="430469"/>
                </a:lnTo>
                <a:lnTo>
                  <a:pt x="413404" y="392182"/>
                </a:lnTo>
                <a:lnTo>
                  <a:pt x="446624" y="357083"/>
                </a:lnTo>
                <a:lnTo>
                  <a:pt x="482911" y="325483"/>
                </a:lnTo>
                <a:lnTo>
                  <a:pt x="525160" y="295818"/>
                </a:lnTo>
                <a:lnTo>
                  <a:pt x="569230" y="271733"/>
                </a:lnTo>
                <a:lnTo>
                  <a:pt x="614746" y="253242"/>
                </a:lnTo>
                <a:lnTo>
                  <a:pt x="661335" y="240358"/>
                </a:lnTo>
                <a:lnTo>
                  <a:pt x="708623" y="233094"/>
                </a:lnTo>
                <a:lnTo>
                  <a:pt x="756236" y="231461"/>
                </a:lnTo>
                <a:lnTo>
                  <a:pt x="803802" y="235474"/>
                </a:lnTo>
                <a:lnTo>
                  <a:pt x="850945" y="245144"/>
                </a:lnTo>
                <a:lnTo>
                  <a:pt x="897293" y="260485"/>
                </a:lnTo>
                <a:lnTo>
                  <a:pt x="942472" y="281510"/>
                </a:lnTo>
                <a:lnTo>
                  <a:pt x="986108" y="308231"/>
                </a:lnTo>
                <a:lnTo>
                  <a:pt x="2690081" y="308231"/>
                </a:lnTo>
                <a:lnTo>
                  <a:pt x="2694857" y="331036"/>
                </a:lnTo>
                <a:lnTo>
                  <a:pt x="2738580" y="348613"/>
                </a:lnTo>
                <a:lnTo>
                  <a:pt x="2779768" y="372172"/>
                </a:lnTo>
                <a:lnTo>
                  <a:pt x="2818025" y="401326"/>
                </a:lnTo>
                <a:lnTo>
                  <a:pt x="2852958" y="435687"/>
                </a:lnTo>
                <a:lnTo>
                  <a:pt x="2884175" y="474867"/>
                </a:lnTo>
                <a:lnTo>
                  <a:pt x="2911280" y="518479"/>
                </a:lnTo>
                <a:lnTo>
                  <a:pt x="2933881" y="566135"/>
                </a:lnTo>
                <a:lnTo>
                  <a:pt x="2949479" y="610291"/>
                </a:lnTo>
                <a:lnTo>
                  <a:pt x="2960885" y="655776"/>
                </a:lnTo>
                <a:lnTo>
                  <a:pt x="2968091" y="702186"/>
                </a:lnTo>
                <a:lnTo>
                  <a:pt x="2971091" y="749114"/>
                </a:lnTo>
                <a:lnTo>
                  <a:pt x="2969875" y="796155"/>
                </a:lnTo>
                <a:lnTo>
                  <a:pt x="2964436" y="842903"/>
                </a:lnTo>
                <a:lnTo>
                  <a:pt x="2954765" y="888953"/>
                </a:lnTo>
                <a:lnTo>
                  <a:pt x="2940856" y="933899"/>
                </a:lnTo>
                <a:lnTo>
                  <a:pt x="2964975" y="974571"/>
                </a:lnTo>
                <a:lnTo>
                  <a:pt x="2985773" y="1017166"/>
                </a:lnTo>
                <a:lnTo>
                  <a:pt x="3003218" y="1061409"/>
                </a:lnTo>
                <a:lnTo>
                  <a:pt x="3017280" y="1107029"/>
                </a:lnTo>
                <a:lnTo>
                  <a:pt x="3027927" y="1153750"/>
                </a:lnTo>
                <a:lnTo>
                  <a:pt x="3035128" y="1201299"/>
                </a:lnTo>
                <a:lnTo>
                  <a:pt x="3038851" y="1249402"/>
                </a:lnTo>
                <a:lnTo>
                  <a:pt x="3039065" y="1297786"/>
                </a:lnTo>
                <a:lnTo>
                  <a:pt x="3035739" y="1346176"/>
                </a:lnTo>
                <a:lnTo>
                  <a:pt x="3028842" y="1394299"/>
                </a:lnTo>
                <a:lnTo>
                  <a:pt x="3018341" y="1441881"/>
                </a:lnTo>
                <a:lnTo>
                  <a:pt x="3004206" y="1488648"/>
                </a:lnTo>
                <a:lnTo>
                  <a:pt x="2984889" y="1537750"/>
                </a:lnTo>
                <a:lnTo>
                  <a:pt x="2961925" y="1583956"/>
                </a:lnTo>
                <a:lnTo>
                  <a:pt x="2935554" y="1627047"/>
                </a:lnTo>
                <a:lnTo>
                  <a:pt x="2906014" y="1666803"/>
                </a:lnTo>
                <a:lnTo>
                  <a:pt x="2873546" y="1703001"/>
                </a:lnTo>
                <a:lnTo>
                  <a:pt x="2838387" y="1735423"/>
                </a:lnTo>
                <a:lnTo>
                  <a:pt x="2800779" y="1763846"/>
                </a:lnTo>
                <a:lnTo>
                  <a:pt x="2760960" y="1788051"/>
                </a:lnTo>
                <a:lnTo>
                  <a:pt x="2719170" y="1807817"/>
                </a:lnTo>
                <a:lnTo>
                  <a:pt x="2675647" y="1822923"/>
                </a:lnTo>
                <a:lnTo>
                  <a:pt x="2630632" y="1833148"/>
                </a:lnTo>
                <a:lnTo>
                  <a:pt x="2627927" y="1884767"/>
                </a:lnTo>
                <a:lnTo>
                  <a:pt x="2620642" y="1935160"/>
                </a:lnTo>
                <a:lnTo>
                  <a:pt x="2608962" y="1983957"/>
                </a:lnTo>
                <a:lnTo>
                  <a:pt x="2593075" y="2030789"/>
                </a:lnTo>
                <a:lnTo>
                  <a:pt x="2573166" y="2075288"/>
                </a:lnTo>
                <a:lnTo>
                  <a:pt x="2549423" y="2117085"/>
                </a:lnTo>
                <a:lnTo>
                  <a:pt x="2523014" y="2154422"/>
                </a:lnTo>
                <a:lnTo>
                  <a:pt x="409791" y="2154422"/>
                </a:lnTo>
                <a:lnTo>
                  <a:pt x="362204" y="2156624"/>
                </a:lnTo>
                <a:close/>
              </a:path>
              <a:path w="3039110" h="2635250">
                <a:moveTo>
                  <a:pt x="886752" y="2477719"/>
                </a:moveTo>
                <a:lnTo>
                  <a:pt x="838942" y="2475866"/>
                </a:lnTo>
                <a:lnTo>
                  <a:pt x="791230" y="2468983"/>
                </a:lnTo>
                <a:lnTo>
                  <a:pt x="743896" y="2457021"/>
                </a:lnTo>
                <a:lnTo>
                  <a:pt x="697647" y="2440119"/>
                </a:lnTo>
                <a:lnTo>
                  <a:pt x="653158" y="2418564"/>
                </a:lnTo>
                <a:lnTo>
                  <a:pt x="610653" y="2392559"/>
                </a:lnTo>
                <a:lnTo>
                  <a:pt x="570354" y="2362306"/>
                </a:lnTo>
                <a:lnTo>
                  <a:pt x="532486" y="2328008"/>
                </a:lnTo>
                <a:lnTo>
                  <a:pt x="497273" y="2289868"/>
                </a:lnTo>
                <a:lnTo>
                  <a:pt x="464937" y="2248089"/>
                </a:lnTo>
                <a:lnTo>
                  <a:pt x="435702" y="2202872"/>
                </a:lnTo>
                <a:lnTo>
                  <a:pt x="409791" y="2154422"/>
                </a:lnTo>
                <a:lnTo>
                  <a:pt x="2523014" y="2154422"/>
                </a:lnTo>
                <a:lnTo>
                  <a:pt x="2491179" y="2191096"/>
                </a:lnTo>
                <a:lnTo>
                  <a:pt x="2457050" y="2222573"/>
                </a:lnTo>
                <a:lnTo>
                  <a:pt x="2008758" y="2236347"/>
                </a:lnTo>
                <a:lnTo>
                  <a:pt x="1993491" y="2287176"/>
                </a:lnTo>
                <a:lnTo>
                  <a:pt x="1974428" y="2335484"/>
                </a:lnTo>
                <a:lnTo>
                  <a:pt x="1951793" y="2381043"/>
                </a:lnTo>
                <a:lnTo>
                  <a:pt x="1948862" y="2385847"/>
                </a:lnTo>
                <a:lnTo>
                  <a:pt x="1160085" y="2385847"/>
                </a:lnTo>
                <a:lnTo>
                  <a:pt x="1117532" y="2413181"/>
                </a:lnTo>
                <a:lnTo>
                  <a:pt x="1073407" y="2435770"/>
                </a:lnTo>
                <a:lnTo>
                  <a:pt x="1027987" y="2453566"/>
                </a:lnTo>
                <a:lnTo>
                  <a:pt x="981553" y="2466521"/>
                </a:lnTo>
                <a:lnTo>
                  <a:pt x="934381" y="2474588"/>
                </a:lnTo>
                <a:lnTo>
                  <a:pt x="886752" y="2477719"/>
                </a:lnTo>
                <a:close/>
              </a:path>
              <a:path w="3039110" h="2635250">
                <a:moveTo>
                  <a:pt x="2236427" y="2308944"/>
                </a:moveTo>
                <a:lnTo>
                  <a:pt x="2189090" y="2307386"/>
                </a:lnTo>
                <a:lnTo>
                  <a:pt x="2142155" y="2299331"/>
                </a:lnTo>
                <a:lnTo>
                  <a:pt x="2096123" y="2284795"/>
                </a:lnTo>
                <a:lnTo>
                  <a:pt x="2051491" y="2263795"/>
                </a:lnTo>
                <a:lnTo>
                  <a:pt x="2008758" y="2236347"/>
                </a:lnTo>
                <a:lnTo>
                  <a:pt x="2438271" y="2236347"/>
                </a:lnTo>
                <a:lnTo>
                  <a:pt x="2375870" y="2274468"/>
                </a:lnTo>
                <a:lnTo>
                  <a:pt x="2330316" y="2292501"/>
                </a:lnTo>
                <a:lnTo>
                  <a:pt x="2283669" y="2303987"/>
                </a:lnTo>
                <a:lnTo>
                  <a:pt x="2236427" y="2308944"/>
                </a:lnTo>
                <a:close/>
              </a:path>
              <a:path w="3039110" h="2635250">
                <a:moveTo>
                  <a:pt x="1534052" y="2635053"/>
                </a:moveTo>
                <a:lnTo>
                  <a:pt x="1489607" y="2630284"/>
                </a:lnTo>
                <a:lnTo>
                  <a:pt x="1446005" y="2620657"/>
                </a:lnTo>
                <a:lnTo>
                  <a:pt x="1403516" y="2606315"/>
                </a:lnTo>
                <a:lnTo>
                  <a:pt x="1362413" y="2587399"/>
                </a:lnTo>
                <a:lnTo>
                  <a:pt x="1322966" y="2564053"/>
                </a:lnTo>
                <a:lnTo>
                  <a:pt x="1285448" y="2536419"/>
                </a:lnTo>
                <a:lnTo>
                  <a:pt x="1250129" y="2504638"/>
                </a:lnTo>
                <a:lnTo>
                  <a:pt x="1217281" y="2468854"/>
                </a:lnTo>
                <a:lnTo>
                  <a:pt x="1187176" y="2429210"/>
                </a:lnTo>
                <a:lnTo>
                  <a:pt x="1160085" y="2385847"/>
                </a:lnTo>
                <a:lnTo>
                  <a:pt x="1948862" y="2385847"/>
                </a:lnTo>
                <a:lnTo>
                  <a:pt x="1925811" y="2423622"/>
                </a:lnTo>
                <a:lnTo>
                  <a:pt x="1896706" y="2462993"/>
                </a:lnTo>
                <a:lnTo>
                  <a:pt x="1864702" y="2498924"/>
                </a:lnTo>
                <a:lnTo>
                  <a:pt x="1830025" y="2531188"/>
                </a:lnTo>
                <a:lnTo>
                  <a:pt x="1792898" y="2559554"/>
                </a:lnTo>
                <a:lnTo>
                  <a:pt x="1753545" y="2583792"/>
                </a:lnTo>
                <a:lnTo>
                  <a:pt x="1712193" y="2603673"/>
                </a:lnTo>
                <a:lnTo>
                  <a:pt x="1669064" y="2618968"/>
                </a:lnTo>
                <a:lnTo>
                  <a:pt x="1624384" y="2629446"/>
                </a:lnTo>
                <a:lnTo>
                  <a:pt x="1579068" y="2634821"/>
                </a:lnTo>
                <a:lnTo>
                  <a:pt x="1534052" y="2635053"/>
                </a:lnTo>
                <a:close/>
              </a:path>
            </a:pathLst>
          </a:custGeom>
          <a:solidFill>
            <a:srgbClr val="0074E2">
              <a:alpha val="26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32289" y="2989669"/>
            <a:ext cx="146799" cy="146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08890" y="2930844"/>
            <a:ext cx="294005" cy="294005"/>
          </a:xfrm>
          <a:custGeom>
            <a:avLst/>
            <a:gdLst/>
            <a:ahLst/>
            <a:cxnLst/>
            <a:rect l="l" t="t" r="r" b="b"/>
            <a:pathLst>
              <a:path w="294004" h="294005">
                <a:moveTo>
                  <a:pt x="146799" y="293599"/>
                </a:moveTo>
                <a:lnTo>
                  <a:pt x="100399" y="286115"/>
                </a:lnTo>
                <a:lnTo>
                  <a:pt x="60101" y="265275"/>
                </a:lnTo>
                <a:lnTo>
                  <a:pt x="28323" y="233497"/>
                </a:lnTo>
                <a:lnTo>
                  <a:pt x="7483" y="193199"/>
                </a:lnTo>
                <a:lnTo>
                  <a:pt x="0" y="146799"/>
                </a:lnTo>
                <a:lnTo>
                  <a:pt x="7483" y="100399"/>
                </a:lnTo>
                <a:lnTo>
                  <a:pt x="28323" y="60101"/>
                </a:lnTo>
                <a:lnTo>
                  <a:pt x="60101" y="28323"/>
                </a:lnTo>
                <a:lnTo>
                  <a:pt x="100399" y="7483"/>
                </a:lnTo>
                <a:lnTo>
                  <a:pt x="146799" y="0"/>
                </a:lnTo>
                <a:lnTo>
                  <a:pt x="193199" y="7483"/>
                </a:lnTo>
                <a:lnTo>
                  <a:pt x="233497" y="28323"/>
                </a:lnTo>
                <a:lnTo>
                  <a:pt x="265275" y="60101"/>
                </a:lnTo>
                <a:lnTo>
                  <a:pt x="286115" y="100399"/>
                </a:lnTo>
                <a:lnTo>
                  <a:pt x="293599" y="146799"/>
                </a:lnTo>
                <a:lnTo>
                  <a:pt x="286115" y="193199"/>
                </a:lnTo>
                <a:lnTo>
                  <a:pt x="265275" y="233497"/>
                </a:lnTo>
                <a:lnTo>
                  <a:pt x="233497" y="265275"/>
                </a:lnTo>
                <a:lnTo>
                  <a:pt x="193199" y="286115"/>
                </a:lnTo>
                <a:lnTo>
                  <a:pt x="146799" y="293599"/>
                </a:lnTo>
                <a:close/>
              </a:path>
            </a:pathLst>
          </a:custGeom>
          <a:solidFill>
            <a:srgbClr val="0074E2">
              <a:alpha val="26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38941" y="2880569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220199" y="440399"/>
                </a:moveTo>
                <a:lnTo>
                  <a:pt x="175818" y="435925"/>
                </a:lnTo>
                <a:lnTo>
                  <a:pt x="134482" y="423096"/>
                </a:lnTo>
                <a:lnTo>
                  <a:pt x="97078" y="402795"/>
                </a:lnTo>
                <a:lnTo>
                  <a:pt x="64490" y="375908"/>
                </a:lnTo>
                <a:lnTo>
                  <a:pt x="37603" y="343320"/>
                </a:lnTo>
                <a:lnTo>
                  <a:pt x="17302" y="305916"/>
                </a:lnTo>
                <a:lnTo>
                  <a:pt x="4473" y="264580"/>
                </a:lnTo>
                <a:lnTo>
                  <a:pt x="0" y="220199"/>
                </a:lnTo>
                <a:lnTo>
                  <a:pt x="4473" y="175825"/>
                </a:lnTo>
                <a:lnTo>
                  <a:pt x="17302" y="134493"/>
                </a:lnTo>
                <a:lnTo>
                  <a:pt x="37603" y="97089"/>
                </a:lnTo>
                <a:lnTo>
                  <a:pt x="64490" y="64499"/>
                </a:lnTo>
                <a:lnTo>
                  <a:pt x="97078" y="37610"/>
                </a:lnTo>
                <a:lnTo>
                  <a:pt x="134482" y="17306"/>
                </a:lnTo>
                <a:lnTo>
                  <a:pt x="175818" y="4474"/>
                </a:lnTo>
                <a:lnTo>
                  <a:pt x="220199" y="0"/>
                </a:lnTo>
                <a:lnTo>
                  <a:pt x="264573" y="4474"/>
                </a:lnTo>
                <a:lnTo>
                  <a:pt x="305905" y="17306"/>
                </a:lnTo>
                <a:lnTo>
                  <a:pt x="343309" y="37610"/>
                </a:lnTo>
                <a:lnTo>
                  <a:pt x="375899" y="64499"/>
                </a:lnTo>
                <a:lnTo>
                  <a:pt x="402789" y="97089"/>
                </a:lnTo>
                <a:lnTo>
                  <a:pt x="423092" y="134493"/>
                </a:lnTo>
                <a:lnTo>
                  <a:pt x="435924" y="175825"/>
                </a:lnTo>
                <a:lnTo>
                  <a:pt x="440399" y="220199"/>
                </a:lnTo>
                <a:lnTo>
                  <a:pt x="435924" y="264580"/>
                </a:lnTo>
                <a:lnTo>
                  <a:pt x="423092" y="305916"/>
                </a:lnTo>
                <a:lnTo>
                  <a:pt x="402789" y="343320"/>
                </a:lnTo>
                <a:lnTo>
                  <a:pt x="375899" y="375908"/>
                </a:lnTo>
                <a:lnTo>
                  <a:pt x="343309" y="402795"/>
                </a:lnTo>
                <a:lnTo>
                  <a:pt x="305905" y="423096"/>
                </a:lnTo>
                <a:lnTo>
                  <a:pt x="264573" y="435925"/>
                </a:lnTo>
                <a:lnTo>
                  <a:pt x="220199" y="440399"/>
                </a:lnTo>
                <a:close/>
              </a:path>
            </a:pathLst>
          </a:custGeom>
          <a:solidFill>
            <a:srgbClr val="0074E2">
              <a:alpha val="26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83652" y="5049846"/>
            <a:ext cx="6764655" cy="14770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065" marR="5080" algn="ctr">
              <a:lnSpc>
                <a:spcPts val="2850"/>
              </a:lnSpc>
              <a:spcBef>
                <a:spcPts val="219"/>
              </a:spcBef>
            </a:pPr>
            <a:r>
              <a:rPr sz="2400" spc="-215" dirty="0">
                <a:latin typeface="Arial"/>
                <a:cs typeface="Arial"/>
              </a:rPr>
              <a:t>A </a:t>
            </a:r>
            <a:r>
              <a:rPr sz="2400" b="1" spc="-135" dirty="0">
                <a:latin typeface="Arial"/>
                <a:cs typeface="Arial"/>
              </a:rPr>
              <a:t>web </a:t>
            </a:r>
            <a:r>
              <a:rPr sz="2400" b="1" spc="-170" dirty="0">
                <a:latin typeface="Arial"/>
                <a:cs typeface="Arial"/>
              </a:rPr>
              <a:t>server </a:t>
            </a:r>
            <a:r>
              <a:rPr sz="2400" spc="-125" dirty="0">
                <a:latin typeface="Arial"/>
                <a:cs typeface="Arial"/>
              </a:rPr>
              <a:t>is </a:t>
            </a:r>
            <a:r>
              <a:rPr sz="2400" spc="-190" dirty="0">
                <a:latin typeface="Arial"/>
                <a:cs typeface="Arial"/>
              </a:rPr>
              <a:t>a </a:t>
            </a:r>
            <a:r>
              <a:rPr sz="2400" spc="-85" dirty="0">
                <a:latin typeface="Arial"/>
                <a:cs typeface="Arial"/>
              </a:rPr>
              <a:t>program </a:t>
            </a:r>
            <a:r>
              <a:rPr sz="2400" spc="-70" dirty="0">
                <a:latin typeface="Arial"/>
                <a:cs typeface="Arial"/>
              </a:rPr>
              <a:t>running </a:t>
            </a:r>
            <a:r>
              <a:rPr sz="2400" spc="-75" dirty="0">
                <a:latin typeface="Arial"/>
                <a:cs typeface="Arial"/>
              </a:rPr>
              <a:t>on </a:t>
            </a:r>
            <a:r>
              <a:rPr sz="2400" spc="-190" dirty="0">
                <a:latin typeface="Arial"/>
                <a:cs typeface="Arial"/>
              </a:rPr>
              <a:t>a </a:t>
            </a:r>
            <a:r>
              <a:rPr sz="2400" spc="-65" dirty="0">
                <a:latin typeface="Arial"/>
                <a:cs typeface="Arial"/>
              </a:rPr>
              <a:t>computer </a:t>
            </a:r>
            <a:r>
              <a:rPr sz="2400" spc="-5" dirty="0">
                <a:latin typeface="Arial"/>
                <a:cs typeface="Arial"/>
              </a:rPr>
              <a:t>that  </a:t>
            </a:r>
            <a:r>
              <a:rPr sz="2400" spc="-90" dirty="0">
                <a:latin typeface="Arial"/>
                <a:cs typeface="Arial"/>
              </a:rPr>
              <a:t>delivers </a:t>
            </a:r>
            <a:r>
              <a:rPr sz="2400" spc="-85" dirty="0">
                <a:latin typeface="Arial"/>
                <a:cs typeface="Arial"/>
              </a:rPr>
              <a:t>web </a:t>
            </a:r>
            <a:r>
              <a:rPr sz="2400" spc="-180" dirty="0">
                <a:latin typeface="Arial"/>
                <a:cs typeface="Arial"/>
              </a:rPr>
              <a:t>pages </a:t>
            </a:r>
            <a:r>
              <a:rPr sz="2400" spc="-35" dirty="0">
                <a:latin typeface="Arial"/>
                <a:cs typeface="Arial"/>
              </a:rPr>
              <a:t>in </a:t>
            </a:r>
            <a:r>
              <a:rPr sz="2400" spc="-130" dirty="0">
                <a:latin typeface="Arial"/>
                <a:cs typeface="Arial"/>
              </a:rPr>
              <a:t>response </a:t>
            </a:r>
            <a:r>
              <a:rPr sz="2400" spc="30" dirty="0">
                <a:latin typeface="Arial"/>
                <a:cs typeface="Arial"/>
              </a:rPr>
              <a:t>to</a:t>
            </a:r>
            <a:r>
              <a:rPr sz="2400" spc="-260" dirty="0">
                <a:latin typeface="Arial"/>
                <a:cs typeface="Arial"/>
              </a:rPr>
              <a:t> </a:t>
            </a:r>
            <a:r>
              <a:rPr sz="2400" spc="-100" dirty="0">
                <a:latin typeface="Arial"/>
                <a:cs typeface="Arial"/>
              </a:rPr>
              <a:t>requests.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spc="35" dirty="0">
                <a:latin typeface="Arial"/>
                <a:cs typeface="Arial"/>
              </a:rPr>
              <a:t>It</a:t>
            </a:r>
            <a:r>
              <a:rPr sz="2400" spc="-505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either </a:t>
            </a:r>
            <a:r>
              <a:rPr sz="2400" spc="-100" dirty="0">
                <a:latin typeface="Arial"/>
                <a:cs typeface="Arial"/>
              </a:rPr>
              <a:t>stores </a:t>
            </a:r>
            <a:r>
              <a:rPr sz="2400" spc="-20" dirty="0">
                <a:latin typeface="Arial"/>
                <a:cs typeface="Arial"/>
              </a:rPr>
              <a:t>or </a:t>
            </a:r>
            <a:r>
              <a:rPr sz="2400" spc="-114" dirty="0">
                <a:latin typeface="Arial"/>
                <a:cs typeface="Arial"/>
              </a:rPr>
              <a:t>generates </a:t>
            </a:r>
            <a:r>
              <a:rPr sz="2400" spc="-30" dirty="0">
                <a:latin typeface="Arial"/>
                <a:cs typeface="Arial"/>
              </a:rPr>
              <a:t>the </a:t>
            </a:r>
            <a:r>
              <a:rPr sz="2400" spc="-85" dirty="0">
                <a:latin typeface="Arial"/>
                <a:cs typeface="Arial"/>
              </a:rPr>
              <a:t>web </a:t>
            </a:r>
            <a:r>
              <a:rPr sz="2400" spc="-155" dirty="0">
                <a:latin typeface="Arial"/>
                <a:cs typeface="Arial"/>
              </a:rPr>
              <a:t>page </a:t>
            </a:r>
            <a:r>
              <a:rPr sz="2400" spc="-45" dirty="0">
                <a:latin typeface="Arial"/>
                <a:cs typeface="Arial"/>
              </a:rPr>
              <a:t>returned.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33689" y="1882696"/>
            <a:ext cx="2642419" cy="2642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96861" y="2229362"/>
            <a:ext cx="797800" cy="7978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73043" y="2286952"/>
            <a:ext cx="682636" cy="6826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81410" y="3268718"/>
            <a:ext cx="628703" cy="628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21044" y="3518270"/>
            <a:ext cx="459819" cy="45982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89593" y="3166171"/>
            <a:ext cx="459799" cy="45982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414" y="2057398"/>
            <a:ext cx="1829170" cy="18222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96957"/>
            <a:ext cx="2143125" cy="2143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460" y="2252390"/>
            <a:ext cx="1714500" cy="1714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44624" y="4191000"/>
            <a:ext cx="1709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spc="90" dirty="0" smtClean="0">
                <a:latin typeface="Arial"/>
                <a:cs typeface="Arial"/>
              </a:rPr>
              <a:t>Kumasi Hive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76827" y="4092219"/>
            <a:ext cx="2190343" cy="6591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b="1" spc="90" dirty="0" smtClean="0">
                <a:latin typeface="Arial"/>
                <a:cs typeface="Arial"/>
              </a:rPr>
              <a:t>Creativity Group</a:t>
            </a: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b="1" spc="90" dirty="0" smtClean="0">
                <a:latin typeface="Arial"/>
                <a:cs typeface="Arial"/>
              </a:rPr>
              <a:t> UENR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82147" y="4237130"/>
            <a:ext cx="1113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spc="90" dirty="0" smtClean="0">
                <a:latin typeface="Arial"/>
                <a:cs typeface="Arial"/>
              </a:rPr>
              <a:t>CSITSA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1390" y="381000"/>
            <a:ext cx="23160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spc="90" dirty="0" smtClean="0">
                <a:latin typeface="Consolas" panose="020B0609020204030204" pitchFamily="49" charset="0"/>
                <a:cs typeface="Arial"/>
              </a:rPr>
              <a:t>Sponsors</a:t>
            </a:r>
            <a:endParaRPr lang="en-US" sz="3600" dirty="0">
              <a:latin typeface="Consolas" panose="020B0609020204030204" pitchFamily="49" charset="0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5795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How</a:t>
            </a:r>
            <a:r>
              <a:rPr spc="-345" dirty="0"/>
              <a:t> </a:t>
            </a:r>
            <a:r>
              <a:rPr spc="125" dirty="0"/>
              <a:t>do</a:t>
            </a:r>
            <a:r>
              <a:rPr spc="-345" dirty="0"/>
              <a:t> </a:t>
            </a:r>
            <a:r>
              <a:rPr spc="125" dirty="0"/>
              <a:t>web</a:t>
            </a:r>
            <a:r>
              <a:rPr spc="-345" dirty="0"/>
              <a:t> </a:t>
            </a:r>
            <a:r>
              <a:rPr spc="-15" dirty="0"/>
              <a:t>pages</a:t>
            </a:r>
            <a:r>
              <a:rPr spc="-340" dirty="0"/>
              <a:t> </a:t>
            </a:r>
            <a:r>
              <a:rPr spc="-70" dirty="0"/>
              <a:t>work?</a:t>
            </a:r>
          </a:p>
        </p:txBody>
      </p:sp>
      <p:sp>
        <p:nvSpPr>
          <p:cNvPr id="3" name="object 3"/>
          <p:cNvSpPr/>
          <p:nvPr/>
        </p:nvSpPr>
        <p:spPr>
          <a:xfrm>
            <a:off x="2294370" y="1888496"/>
            <a:ext cx="6849611" cy="41555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7567" y="2472453"/>
            <a:ext cx="1498600" cy="25628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211454" marR="47625" indent="-156210">
              <a:lnSpc>
                <a:spcPts val="2850"/>
              </a:lnSpc>
              <a:spcBef>
                <a:spcPts val="219"/>
              </a:spcBef>
            </a:pPr>
            <a:r>
              <a:rPr sz="2400" spc="-95" dirty="0">
                <a:latin typeface="Arial"/>
                <a:cs typeface="Arial"/>
              </a:rPr>
              <a:t>1. </a:t>
            </a:r>
            <a:r>
              <a:rPr sz="2400" spc="-195" dirty="0">
                <a:latin typeface="Arial"/>
                <a:cs typeface="Arial"/>
              </a:rPr>
              <a:t>You</a:t>
            </a:r>
            <a:r>
              <a:rPr sz="2400" spc="-250" dirty="0">
                <a:latin typeface="Arial"/>
                <a:cs typeface="Arial"/>
              </a:rPr>
              <a:t> </a:t>
            </a:r>
            <a:r>
              <a:rPr sz="2400" spc="-55" dirty="0">
                <a:latin typeface="Arial"/>
                <a:cs typeface="Arial"/>
              </a:rPr>
              <a:t>type  </a:t>
            </a:r>
            <a:r>
              <a:rPr sz="2400" spc="-35" dirty="0">
                <a:latin typeface="Arial"/>
                <a:cs typeface="Arial"/>
              </a:rPr>
              <a:t>in </a:t>
            </a:r>
            <a:r>
              <a:rPr sz="2400" spc="-190" dirty="0">
                <a:latin typeface="Arial"/>
                <a:cs typeface="Arial"/>
              </a:rPr>
              <a:t>a</a:t>
            </a:r>
            <a:r>
              <a:rPr sz="2400" spc="-260" dirty="0">
                <a:latin typeface="Arial"/>
                <a:cs typeface="Arial"/>
              </a:rPr>
              <a:t> URL,</a:t>
            </a:r>
            <a:endParaRPr sz="2400">
              <a:latin typeface="Arial"/>
              <a:cs typeface="Arial"/>
            </a:endParaRPr>
          </a:p>
          <a:p>
            <a:pPr marL="12065" marR="5080" algn="ctr">
              <a:lnSpc>
                <a:spcPts val="2850"/>
              </a:lnSpc>
            </a:pPr>
            <a:r>
              <a:rPr sz="2400" spc="-75" dirty="0">
                <a:latin typeface="Arial"/>
                <a:cs typeface="Arial"/>
              </a:rPr>
              <a:t>which </a:t>
            </a:r>
            <a:r>
              <a:rPr sz="2400" spc="-125" dirty="0">
                <a:latin typeface="Arial"/>
                <a:cs typeface="Arial"/>
              </a:rPr>
              <a:t>is</a:t>
            </a:r>
            <a:r>
              <a:rPr sz="2400" spc="-250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the  </a:t>
            </a:r>
            <a:r>
              <a:rPr sz="2400" spc="-140" dirty="0">
                <a:latin typeface="Arial"/>
                <a:cs typeface="Arial"/>
              </a:rPr>
              <a:t>address </a:t>
            </a:r>
            <a:r>
              <a:rPr sz="2400" spc="-10" dirty="0">
                <a:latin typeface="Arial"/>
                <a:cs typeface="Arial"/>
              </a:rPr>
              <a:t>of  </a:t>
            </a:r>
            <a:r>
              <a:rPr sz="2400" spc="-30" dirty="0">
                <a:latin typeface="Arial"/>
                <a:cs typeface="Arial"/>
              </a:rPr>
              <a:t>the </a:t>
            </a:r>
            <a:r>
              <a:rPr sz="2400" spc="-210" dirty="0">
                <a:latin typeface="Arial"/>
                <a:cs typeface="Arial"/>
              </a:rPr>
              <a:t>HTML  </a:t>
            </a:r>
            <a:r>
              <a:rPr sz="2400" spc="-15" dirty="0">
                <a:latin typeface="Arial"/>
                <a:cs typeface="Arial"/>
              </a:rPr>
              <a:t>file </a:t>
            </a:r>
            <a:r>
              <a:rPr sz="2400" spc="-75" dirty="0">
                <a:latin typeface="Arial"/>
                <a:cs typeface="Arial"/>
              </a:rPr>
              <a:t>on </a:t>
            </a:r>
            <a:r>
              <a:rPr sz="2400" spc="-35" dirty="0">
                <a:latin typeface="Arial"/>
                <a:cs typeface="Arial"/>
              </a:rPr>
              <a:t>the  </a:t>
            </a:r>
            <a:r>
              <a:rPr sz="2400" spc="-25" dirty="0">
                <a:latin typeface="Arial"/>
                <a:cs typeface="Arial"/>
              </a:rPr>
              <a:t>internet.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62316" y="2182630"/>
            <a:ext cx="426963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spc="90" dirty="0" smtClean="0">
                <a:latin typeface="Arial"/>
                <a:cs typeface="Arial"/>
              </a:rPr>
              <a:t>webdevcg.herokuapp.com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5795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How</a:t>
            </a:r>
            <a:r>
              <a:rPr spc="-345" dirty="0"/>
              <a:t> </a:t>
            </a:r>
            <a:r>
              <a:rPr spc="125" dirty="0"/>
              <a:t>do</a:t>
            </a:r>
            <a:r>
              <a:rPr spc="-345" dirty="0"/>
              <a:t> </a:t>
            </a:r>
            <a:r>
              <a:rPr spc="125" dirty="0"/>
              <a:t>web</a:t>
            </a:r>
            <a:r>
              <a:rPr spc="-345" dirty="0"/>
              <a:t> </a:t>
            </a:r>
            <a:r>
              <a:rPr spc="-15" dirty="0"/>
              <a:t>pages</a:t>
            </a:r>
            <a:r>
              <a:rPr spc="-340" dirty="0"/>
              <a:t> </a:t>
            </a:r>
            <a:r>
              <a:rPr spc="-70" dirty="0"/>
              <a:t>work?</a:t>
            </a:r>
          </a:p>
        </p:txBody>
      </p:sp>
      <p:sp>
        <p:nvSpPr>
          <p:cNvPr id="3" name="object 3"/>
          <p:cNvSpPr/>
          <p:nvPr/>
        </p:nvSpPr>
        <p:spPr>
          <a:xfrm>
            <a:off x="4988990" y="3761042"/>
            <a:ext cx="3849217" cy="26748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362" y="1731971"/>
            <a:ext cx="2642419" cy="2642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7090" y="3411009"/>
            <a:ext cx="2171065" cy="2080260"/>
          </a:xfrm>
          <a:custGeom>
            <a:avLst/>
            <a:gdLst/>
            <a:ahLst/>
            <a:cxnLst/>
            <a:rect l="l" t="t" r="r" b="b"/>
            <a:pathLst>
              <a:path w="2171065" h="2080260">
                <a:moveTo>
                  <a:pt x="907938" y="2080213"/>
                </a:moveTo>
                <a:lnTo>
                  <a:pt x="863945" y="2079209"/>
                </a:lnTo>
                <a:lnTo>
                  <a:pt x="819887" y="2075718"/>
                </a:lnTo>
                <a:lnTo>
                  <a:pt x="775843" y="2069714"/>
                </a:lnTo>
                <a:lnTo>
                  <a:pt x="731890" y="2061170"/>
                </a:lnTo>
                <a:lnTo>
                  <a:pt x="688103" y="2050059"/>
                </a:lnTo>
                <a:lnTo>
                  <a:pt x="644562" y="2036353"/>
                </a:lnTo>
                <a:lnTo>
                  <a:pt x="601342" y="2020027"/>
                </a:lnTo>
                <a:lnTo>
                  <a:pt x="558522" y="2001053"/>
                </a:lnTo>
                <a:lnTo>
                  <a:pt x="516178" y="1979404"/>
                </a:lnTo>
                <a:lnTo>
                  <a:pt x="477381" y="1956892"/>
                </a:lnTo>
                <a:lnTo>
                  <a:pt x="439904" y="1932516"/>
                </a:lnTo>
                <a:lnTo>
                  <a:pt x="403770" y="1906349"/>
                </a:lnTo>
                <a:lnTo>
                  <a:pt x="369005" y="1878460"/>
                </a:lnTo>
                <a:lnTo>
                  <a:pt x="335635" y="1848921"/>
                </a:lnTo>
                <a:lnTo>
                  <a:pt x="303685" y="1817802"/>
                </a:lnTo>
                <a:lnTo>
                  <a:pt x="273180" y="1785173"/>
                </a:lnTo>
                <a:lnTo>
                  <a:pt x="244145" y="1751107"/>
                </a:lnTo>
                <a:lnTo>
                  <a:pt x="216606" y="1715672"/>
                </a:lnTo>
                <a:lnTo>
                  <a:pt x="190588" y="1678941"/>
                </a:lnTo>
                <a:lnTo>
                  <a:pt x="166116" y="1640984"/>
                </a:lnTo>
                <a:lnTo>
                  <a:pt x="143215" y="1601870"/>
                </a:lnTo>
                <a:lnTo>
                  <a:pt x="121911" y="1561673"/>
                </a:lnTo>
                <a:lnTo>
                  <a:pt x="102229" y="1520461"/>
                </a:lnTo>
                <a:lnTo>
                  <a:pt x="84194" y="1478305"/>
                </a:lnTo>
                <a:lnTo>
                  <a:pt x="67832" y="1435277"/>
                </a:lnTo>
                <a:lnTo>
                  <a:pt x="53167" y="1391447"/>
                </a:lnTo>
                <a:lnTo>
                  <a:pt x="40225" y="1346886"/>
                </a:lnTo>
                <a:lnTo>
                  <a:pt x="29032" y="1301665"/>
                </a:lnTo>
                <a:lnTo>
                  <a:pt x="19612" y="1255853"/>
                </a:lnTo>
                <a:lnTo>
                  <a:pt x="11991" y="1209523"/>
                </a:lnTo>
                <a:lnTo>
                  <a:pt x="6194" y="1162744"/>
                </a:lnTo>
                <a:lnTo>
                  <a:pt x="2246" y="1115588"/>
                </a:lnTo>
                <a:lnTo>
                  <a:pt x="173" y="1068125"/>
                </a:lnTo>
                <a:lnTo>
                  <a:pt x="0" y="1020425"/>
                </a:lnTo>
                <a:lnTo>
                  <a:pt x="1751" y="972560"/>
                </a:lnTo>
                <a:lnTo>
                  <a:pt x="5453" y="924601"/>
                </a:lnTo>
                <a:lnTo>
                  <a:pt x="11131" y="876617"/>
                </a:lnTo>
                <a:lnTo>
                  <a:pt x="18810" y="828680"/>
                </a:lnTo>
                <a:lnTo>
                  <a:pt x="28515" y="780861"/>
                </a:lnTo>
                <a:lnTo>
                  <a:pt x="40271" y="733229"/>
                </a:lnTo>
                <a:lnTo>
                  <a:pt x="54104" y="685857"/>
                </a:lnTo>
                <a:lnTo>
                  <a:pt x="70987" y="636231"/>
                </a:lnTo>
                <a:lnTo>
                  <a:pt x="89844" y="588123"/>
                </a:lnTo>
                <a:lnTo>
                  <a:pt x="110604" y="541574"/>
                </a:lnTo>
                <a:lnTo>
                  <a:pt x="133194" y="496630"/>
                </a:lnTo>
                <a:lnTo>
                  <a:pt x="157544" y="453333"/>
                </a:lnTo>
                <a:lnTo>
                  <a:pt x="183583" y="411726"/>
                </a:lnTo>
                <a:lnTo>
                  <a:pt x="211239" y="371853"/>
                </a:lnTo>
                <a:lnTo>
                  <a:pt x="240440" y="333757"/>
                </a:lnTo>
                <a:lnTo>
                  <a:pt x="271116" y="297482"/>
                </a:lnTo>
                <a:lnTo>
                  <a:pt x="303195" y="263070"/>
                </a:lnTo>
                <a:lnTo>
                  <a:pt x="336606" y="230565"/>
                </a:lnTo>
                <a:lnTo>
                  <a:pt x="371277" y="200011"/>
                </a:lnTo>
                <a:lnTo>
                  <a:pt x="407136" y="171450"/>
                </a:lnTo>
                <a:lnTo>
                  <a:pt x="444114" y="144926"/>
                </a:lnTo>
                <a:lnTo>
                  <a:pt x="482137" y="120483"/>
                </a:lnTo>
                <a:lnTo>
                  <a:pt x="521136" y="98163"/>
                </a:lnTo>
                <a:lnTo>
                  <a:pt x="561038" y="78011"/>
                </a:lnTo>
                <a:lnTo>
                  <a:pt x="601773" y="60068"/>
                </a:lnTo>
                <a:lnTo>
                  <a:pt x="643268" y="44380"/>
                </a:lnTo>
                <a:lnTo>
                  <a:pt x="685453" y="30988"/>
                </a:lnTo>
                <a:lnTo>
                  <a:pt x="728256" y="19936"/>
                </a:lnTo>
                <a:lnTo>
                  <a:pt x="771605" y="11268"/>
                </a:lnTo>
                <a:lnTo>
                  <a:pt x="815431" y="5027"/>
                </a:lnTo>
                <a:lnTo>
                  <a:pt x="859660" y="1257"/>
                </a:lnTo>
                <a:lnTo>
                  <a:pt x="904222" y="0"/>
                </a:lnTo>
                <a:lnTo>
                  <a:pt x="949046" y="1299"/>
                </a:lnTo>
                <a:lnTo>
                  <a:pt x="994059" y="5199"/>
                </a:lnTo>
                <a:lnTo>
                  <a:pt x="1039191" y="11743"/>
                </a:lnTo>
                <a:lnTo>
                  <a:pt x="1084371" y="20973"/>
                </a:lnTo>
                <a:lnTo>
                  <a:pt x="1129527" y="32933"/>
                </a:lnTo>
                <a:lnTo>
                  <a:pt x="1172681" y="46994"/>
                </a:lnTo>
                <a:lnTo>
                  <a:pt x="1214784" y="63308"/>
                </a:lnTo>
                <a:lnTo>
                  <a:pt x="1255796" y="81807"/>
                </a:lnTo>
                <a:lnTo>
                  <a:pt x="1295675" y="102421"/>
                </a:lnTo>
                <a:lnTo>
                  <a:pt x="1334383" y="125077"/>
                </a:lnTo>
                <a:lnTo>
                  <a:pt x="1371878" y="149708"/>
                </a:lnTo>
                <a:lnTo>
                  <a:pt x="1408121" y="176241"/>
                </a:lnTo>
                <a:lnTo>
                  <a:pt x="1443072" y="204608"/>
                </a:lnTo>
                <a:lnTo>
                  <a:pt x="1476689" y="234737"/>
                </a:lnTo>
                <a:lnTo>
                  <a:pt x="1508934" y="266559"/>
                </a:lnTo>
                <a:lnTo>
                  <a:pt x="1539766" y="300003"/>
                </a:lnTo>
                <a:lnTo>
                  <a:pt x="1569144" y="334999"/>
                </a:lnTo>
                <a:lnTo>
                  <a:pt x="1597029" y="371476"/>
                </a:lnTo>
                <a:lnTo>
                  <a:pt x="1623381" y="409365"/>
                </a:lnTo>
                <a:lnTo>
                  <a:pt x="1648158" y="448596"/>
                </a:lnTo>
                <a:lnTo>
                  <a:pt x="1671322" y="489097"/>
                </a:lnTo>
                <a:lnTo>
                  <a:pt x="1692831" y="530799"/>
                </a:lnTo>
                <a:lnTo>
                  <a:pt x="1712647" y="573631"/>
                </a:lnTo>
                <a:lnTo>
                  <a:pt x="1730727" y="617524"/>
                </a:lnTo>
                <a:lnTo>
                  <a:pt x="1747033" y="662406"/>
                </a:lnTo>
                <a:lnTo>
                  <a:pt x="1761524" y="708208"/>
                </a:lnTo>
                <a:lnTo>
                  <a:pt x="1774160" y="754860"/>
                </a:lnTo>
                <a:lnTo>
                  <a:pt x="1784901" y="802291"/>
                </a:lnTo>
                <a:lnTo>
                  <a:pt x="1793706" y="850430"/>
                </a:lnTo>
                <a:lnTo>
                  <a:pt x="1800535" y="899209"/>
                </a:lnTo>
                <a:lnTo>
                  <a:pt x="1805349" y="948555"/>
                </a:lnTo>
                <a:lnTo>
                  <a:pt x="1808107" y="998400"/>
                </a:lnTo>
                <a:lnTo>
                  <a:pt x="1808769" y="1048673"/>
                </a:lnTo>
                <a:lnTo>
                  <a:pt x="1807294" y="1099303"/>
                </a:lnTo>
                <a:lnTo>
                  <a:pt x="1803643" y="1150221"/>
                </a:lnTo>
                <a:lnTo>
                  <a:pt x="1797775" y="1201356"/>
                </a:lnTo>
                <a:lnTo>
                  <a:pt x="2170450" y="1567705"/>
                </a:lnTo>
                <a:lnTo>
                  <a:pt x="1680201" y="1574480"/>
                </a:lnTo>
                <a:lnTo>
                  <a:pt x="1655395" y="1619488"/>
                </a:lnTo>
                <a:lnTo>
                  <a:pt x="1628902" y="1662573"/>
                </a:lnTo>
                <a:lnTo>
                  <a:pt x="1600802" y="1703709"/>
                </a:lnTo>
                <a:lnTo>
                  <a:pt x="1571169" y="1742869"/>
                </a:lnTo>
                <a:lnTo>
                  <a:pt x="1540083" y="1780026"/>
                </a:lnTo>
                <a:lnTo>
                  <a:pt x="1507619" y="1815153"/>
                </a:lnTo>
                <a:lnTo>
                  <a:pt x="1473856" y="1848224"/>
                </a:lnTo>
                <a:lnTo>
                  <a:pt x="1438870" y="1879211"/>
                </a:lnTo>
                <a:lnTo>
                  <a:pt x="1402739" y="1908087"/>
                </a:lnTo>
                <a:lnTo>
                  <a:pt x="1365539" y="1934827"/>
                </a:lnTo>
                <a:lnTo>
                  <a:pt x="1327349" y="1959402"/>
                </a:lnTo>
                <a:lnTo>
                  <a:pt x="1288245" y="1981786"/>
                </a:lnTo>
                <a:lnTo>
                  <a:pt x="1248305" y="2001952"/>
                </a:lnTo>
                <a:lnTo>
                  <a:pt x="1207605" y="2019873"/>
                </a:lnTo>
                <a:lnTo>
                  <a:pt x="1166224" y="2035523"/>
                </a:lnTo>
                <a:lnTo>
                  <a:pt x="1124237" y="2048874"/>
                </a:lnTo>
                <a:lnTo>
                  <a:pt x="1081723" y="2059900"/>
                </a:lnTo>
                <a:lnTo>
                  <a:pt x="1038759" y="2068574"/>
                </a:lnTo>
                <a:lnTo>
                  <a:pt x="995422" y="2074868"/>
                </a:lnTo>
                <a:lnTo>
                  <a:pt x="951789" y="2078757"/>
                </a:lnTo>
                <a:lnTo>
                  <a:pt x="907938" y="2080213"/>
                </a:lnTo>
                <a:close/>
              </a:path>
            </a:pathLst>
          </a:custGeom>
          <a:solidFill>
            <a:srgbClr val="0074E2">
              <a:alpha val="26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94693" y="4225141"/>
            <a:ext cx="853523" cy="8535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440591" y="1553006"/>
            <a:ext cx="2831465" cy="2598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201930" marR="186055" indent="-5715">
              <a:lnSpc>
                <a:spcPts val="2850"/>
              </a:lnSpc>
              <a:spcBef>
                <a:spcPts val="219"/>
              </a:spcBef>
            </a:pPr>
            <a:r>
              <a:rPr sz="2400" spc="-95" dirty="0">
                <a:latin typeface="Arial"/>
                <a:cs typeface="Arial"/>
              </a:rPr>
              <a:t>2. </a:t>
            </a:r>
            <a:r>
              <a:rPr sz="2400" spc="-175" dirty="0">
                <a:latin typeface="Arial"/>
                <a:cs typeface="Arial"/>
              </a:rPr>
              <a:t>The </a:t>
            </a:r>
            <a:r>
              <a:rPr sz="2400" spc="-75" dirty="0">
                <a:latin typeface="Arial"/>
                <a:cs typeface="Arial"/>
              </a:rPr>
              <a:t>browser</a:t>
            </a:r>
            <a:r>
              <a:rPr sz="2400" spc="-200" dirty="0">
                <a:latin typeface="Arial"/>
                <a:cs typeface="Arial"/>
              </a:rPr>
              <a:t> </a:t>
            </a:r>
            <a:r>
              <a:rPr sz="2400" spc="-204" dirty="0">
                <a:latin typeface="Arial"/>
                <a:cs typeface="Arial"/>
              </a:rPr>
              <a:t>asks  </a:t>
            </a:r>
            <a:r>
              <a:rPr sz="2400" spc="-30" dirty="0">
                <a:latin typeface="Arial"/>
                <a:cs typeface="Arial"/>
              </a:rPr>
              <a:t>the </a:t>
            </a:r>
            <a:r>
              <a:rPr sz="2400" spc="-85" dirty="0">
                <a:latin typeface="Arial"/>
                <a:cs typeface="Arial"/>
              </a:rPr>
              <a:t>web </a:t>
            </a:r>
            <a:r>
              <a:rPr sz="2400" spc="-105" dirty="0">
                <a:latin typeface="Arial"/>
                <a:cs typeface="Arial"/>
              </a:rPr>
              <a:t>server</a:t>
            </a:r>
            <a:r>
              <a:rPr sz="2400" spc="-3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that</a:t>
            </a:r>
            <a:endParaRPr sz="2400">
              <a:latin typeface="Arial"/>
              <a:cs typeface="Arial"/>
            </a:endParaRPr>
          </a:p>
          <a:p>
            <a:pPr marL="126364" marR="5080" indent="-114300">
              <a:lnSpc>
                <a:spcPts val="2850"/>
              </a:lnSpc>
            </a:pPr>
            <a:r>
              <a:rPr sz="2400" spc="-110" dirty="0">
                <a:latin typeface="Arial"/>
                <a:cs typeface="Arial"/>
              </a:rPr>
              <a:t>hosts </a:t>
            </a:r>
            <a:r>
              <a:rPr sz="2400" spc="-30" dirty="0">
                <a:latin typeface="Arial"/>
                <a:cs typeface="Arial"/>
              </a:rPr>
              <a:t>the </a:t>
            </a:r>
            <a:r>
              <a:rPr sz="2400" spc="-75" dirty="0">
                <a:latin typeface="Arial"/>
                <a:cs typeface="Arial"/>
              </a:rPr>
              <a:t>document</a:t>
            </a:r>
            <a:r>
              <a:rPr sz="2400" spc="-335" dirty="0">
                <a:latin typeface="Arial"/>
                <a:cs typeface="Arial"/>
              </a:rPr>
              <a:t> </a:t>
            </a:r>
            <a:r>
              <a:rPr sz="2400" spc="25" dirty="0">
                <a:latin typeface="Arial"/>
                <a:cs typeface="Arial"/>
              </a:rPr>
              <a:t>to  </a:t>
            </a:r>
            <a:r>
              <a:rPr sz="2400" spc="-145" dirty="0">
                <a:latin typeface="Arial"/>
                <a:cs typeface="Arial"/>
              </a:rPr>
              <a:t>send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75" dirty="0">
                <a:latin typeface="Arial"/>
                <a:cs typeface="Arial"/>
              </a:rPr>
              <a:t>document.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50">
              <a:latin typeface="Times New Roman"/>
              <a:cs typeface="Times New Roman"/>
            </a:endParaRPr>
          </a:p>
          <a:p>
            <a:pPr marL="639445">
              <a:lnSpc>
                <a:spcPct val="100000"/>
              </a:lnSpc>
            </a:pPr>
            <a:r>
              <a:rPr sz="3000" b="1" spc="-415" dirty="0">
                <a:latin typeface="Arial"/>
                <a:cs typeface="Arial"/>
              </a:rPr>
              <a:t>GET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5795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How</a:t>
            </a:r>
            <a:r>
              <a:rPr spc="-345" dirty="0"/>
              <a:t> </a:t>
            </a:r>
            <a:r>
              <a:rPr spc="125" dirty="0"/>
              <a:t>do</a:t>
            </a:r>
            <a:r>
              <a:rPr spc="-345" dirty="0"/>
              <a:t> </a:t>
            </a:r>
            <a:r>
              <a:rPr spc="125" dirty="0"/>
              <a:t>web</a:t>
            </a:r>
            <a:r>
              <a:rPr spc="-345" dirty="0"/>
              <a:t> </a:t>
            </a:r>
            <a:r>
              <a:rPr spc="-15" dirty="0"/>
              <a:t>pages</a:t>
            </a:r>
            <a:r>
              <a:rPr spc="-340" dirty="0"/>
              <a:t> </a:t>
            </a:r>
            <a:r>
              <a:rPr spc="-70" dirty="0"/>
              <a:t>work?</a:t>
            </a:r>
          </a:p>
        </p:txBody>
      </p:sp>
      <p:sp>
        <p:nvSpPr>
          <p:cNvPr id="3" name="object 3"/>
          <p:cNvSpPr/>
          <p:nvPr/>
        </p:nvSpPr>
        <p:spPr>
          <a:xfrm>
            <a:off x="4768790" y="3458493"/>
            <a:ext cx="3849217" cy="26748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362" y="1731971"/>
            <a:ext cx="2642419" cy="2642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55368" y="3183532"/>
            <a:ext cx="1388110" cy="1216025"/>
          </a:xfrm>
          <a:custGeom>
            <a:avLst/>
            <a:gdLst/>
            <a:ahLst/>
            <a:cxnLst/>
            <a:rect l="l" t="t" r="r" b="b"/>
            <a:pathLst>
              <a:path w="1388110" h="1216025">
                <a:moveTo>
                  <a:pt x="1195428" y="166085"/>
                </a:moveTo>
                <a:lnTo>
                  <a:pt x="354226" y="166085"/>
                </a:lnTo>
                <a:lnTo>
                  <a:pt x="391468" y="133840"/>
                </a:lnTo>
                <a:lnTo>
                  <a:pt x="430609" y="105059"/>
                </a:lnTo>
                <a:lnTo>
                  <a:pt x="471433" y="79745"/>
                </a:lnTo>
                <a:lnTo>
                  <a:pt x="513725" y="57904"/>
                </a:lnTo>
                <a:lnTo>
                  <a:pt x="557271" y="39538"/>
                </a:lnTo>
                <a:lnTo>
                  <a:pt x="601855" y="24653"/>
                </a:lnTo>
                <a:lnTo>
                  <a:pt x="647262" y="13252"/>
                </a:lnTo>
                <a:lnTo>
                  <a:pt x="693277" y="5340"/>
                </a:lnTo>
                <a:lnTo>
                  <a:pt x="739685" y="921"/>
                </a:lnTo>
                <a:lnTo>
                  <a:pt x="786271" y="0"/>
                </a:lnTo>
                <a:lnTo>
                  <a:pt x="832819" y="2580"/>
                </a:lnTo>
                <a:lnTo>
                  <a:pt x="879115" y="8665"/>
                </a:lnTo>
                <a:lnTo>
                  <a:pt x="924943" y="18261"/>
                </a:lnTo>
                <a:lnTo>
                  <a:pt x="970089" y="31371"/>
                </a:lnTo>
                <a:lnTo>
                  <a:pt x="1014337" y="48000"/>
                </a:lnTo>
                <a:lnTo>
                  <a:pt x="1057472" y="68152"/>
                </a:lnTo>
                <a:lnTo>
                  <a:pt x="1099280" y="91830"/>
                </a:lnTo>
                <a:lnTo>
                  <a:pt x="1139544" y="119040"/>
                </a:lnTo>
                <a:lnTo>
                  <a:pt x="1178050" y="149785"/>
                </a:lnTo>
                <a:lnTo>
                  <a:pt x="1195428" y="166085"/>
                </a:lnTo>
                <a:close/>
              </a:path>
              <a:path w="1388110" h="1216025">
                <a:moveTo>
                  <a:pt x="788379" y="1215709"/>
                </a:moveTo>
                <a:lnTo>
                  <a:pt x="741547" y="1214966"/>
                </a:lnTo>
                <a:lnTo>
                  <a:pt x="694710" y="1210644"/>
                </a:lnTo>
                <a:lnTo>
                  <a:pt x="648077" y="1202698"/>
                </a:lnTo>
                <a:lnTo>
                  <a:pt x="601860" y="1191085"/>
                </a:lnTo>
                <a:lnTo>
                  <a:pt x="556268" y="1175757"/>
                </a:lnTo>
                <a:lnTo>
                  <a:pt x="511511" y="1156672"/>
                </a:lnTo>
                <a:lnTo>
                  <a:pt x="467801" y="1133783"/>
                </a:lnTo>
                <a:lnTo>
                  <a:pt x="426065" y="1107515"/>
                </a:lnTo>
                <a:lnTo>
                  <a:pt x="387137" y="1078456"/>
                </a:lnTo>
                <a:lnTo>
                  <a:pt x="351081" y="1046810"/>
                </a:lnTo>
                <a:lnTo>
                  <a:pt x="317963" y="1012780"/>
                </a:lnTo>
                <a:lnTo>
                  <a:pt x="287848" y="976570"/>
                </a:lnTo>
                <a:lnTo>
                  <a:pt x="260802" y="938384"/>
                </a:lnTo>
                <a:lnTo>
                  <a:pt x="236889" y="898425"/>
                </a:lnTo>
                <a:lnTo>
                  <a:pt x="216174" y="856896"/>
                </a:lnTo>
                <a:lnTo>
                  <a:pt x="198724" y="814002"/>
                </a:lnTo>
                <a:lnTo>
                  <a:pt x="184602" y="769945"/>
                </a:lnTo>
                <a:lnTo>
                  <a:pt x="173875" y="724929"/>
                </a:lnTo>
                <a:lnTo>
                  <a:pt x="166608" y="679158"/>
                </a:lnTo>
                <a:lnTo>
                  <a:pt x="162865" y="632835"/>
                </a:lnTo>
                <a:lnTo>
                  <a:pt x="162713" y="586164"/>
                </a:lnTo>
                <a:lnTo>
                  <a:pt x="166215" y="539348"/>
                </a:lnTo>
                <a:lnTo>
                  <a:pt x="173438" y="492592"/>
                </a:lnTo>
                <a:lnTo>
                  <a:pt x="184447" y="446097"/>
                </a:lnTo>
                <a:lnTo>
                  <a:pt x="199306" y="400069"/>
                </a:lnTo>
                <a:lnTo>
                  <a:pt x="218082" y="354710"/>
                </a:lnTo>
                <a:lnTo>
                  <a:pt x="0" y="57060"/>
                </a:lnTo>
                <a:lnTo>
                  <a:pt x="354226" y="166085"/>
                </a:lnTo>
                <a:lnTo>
                  <a:pt x="1195428" y="166085"/>
                </a:lnTo>
                <a:lnTo>
                  <a:pt x="1213967" y="183474"/>
                </a:lnTo>
                <a:lnTo>
                  <a:pt x="1246592" y="219370"/>
                </a:lnTo>
                <a:lnTo>
                  <a:pt x="1275899" y="257262"/>
                </a:lnTo>
                <a:lnTo>
                  <a:pt x="1301864" y="296937"/>
                </a:lnTo>
                <a:lnTo>
                  <a:pt x="1324462" y="338183"/>
                </a:lnTo>
                <a:lnTo>
                  <a:pt x="1343668" y="380788"/>
                </a:lnTo>
                <a:lnTo>
                  <a:pt x="1359457" y="424540"/>
                </a:lnTo>
                <a:lnTo>
                  <a:pt x="1371805" y="469227"/>
                </a:lnTo>
                <a:lnTo>
                  <a:pt x="1380685" y="514637"/>
                </a:lnTo>
                <a:lnTo>
                  <a:pt x="1386075" y="560558"/>
                </a:lnTo>
                <a:lnTo>
                  <a:pt x="1387947" y="606777"/>
                </a:lnTo>
                <a:lnTo>
                  <a:pt x="1386278" y="653083"/>
                </a:lnTo>
                <a:lnTo>
                  <a:pt x="1381044" y="699263"/>
                </a:lnTo>
                <a:lnTo>
                  <a:pt x="1372217" y="745106"/>
                </a:lnTo>
                <a:lnTo>
                  <a:pt x="1359775" y="790399"/>
                </a:lnTo>
                <a:lnTo>
                  <a:pt x="1343692" y="834931"/>
                </a:lnTo>
                <a:lnTo>
                  <a:pt x="1323944" y="878488"/>
                </a:lnTo>
                <a:lnTo>
                  <a:pt x="1300504" y="920860"/>
                </a:lnTo>
                <a:lnTo>
                  <a:pt x="1273349" y="961833"/>
                </a:lnTo>
                <a:lnTo>
                  <a:pt x="1242993" y="1000532"/>
                </a:lnTo>
                <a:lnTo>
                  <a:pt x="1210107" y="1036191"/>
                </a:lnTo>
                <a:lnTo>
                  <a:pt x="1174902" y="1068765"/>
                </a:lnTo>
                <a:lnTo>
                  <a:pt x="1137587" y="1098210"/>
                </a:lnTo>
                <a:lnTo>
                  <a:pt x="1098373" y="1124480"/>
                </a:lnTo>
                <a:lnTo>
                  <a:pt x="1057471" y="1147530"/>
                </a:lnTo>
                <a:lnTo>
                  <a:pt x="1015091" y="1167316"/>
                </a:lnTo>
                <a:lnTo>
                  <a:pt x="971443" y="1183793"/>
                </a:lnTo>
                <a:lnTo>
                  <a:pt x="926737" y="1196915"/>
                </a:lnTo>
                <a:lnTo>
                  <a:pt x="881184" y="1206639"/>
                </a:lnTo>
                <a:lnTo>
                  <a:pt x="834995" y="1212918"/>
                </a:lnTo>
                <a:lnTo>
                  <a:pt x="788379" y="1215709"/>
                </a:lnTo>
                <a:close/>
              </a:path>
            </a:pathLst>
          </a:custGeom>
          <a:solidFill>
            <a:srgbClr val="009C0E">
              <a:alpha val="26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43293" y="3876992"/>
            <a:ext cx="1225497" cy="12254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762917" y="1609327"/>
            <a:ext cx="4735830" cy="239014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2305685" marR="349250" indent="-124460">
              <a:lnSpc>
                <a:spcPts val="2850"/>
              </a:lnSpc>
              <a:spcBef>
                <a:spcPts val="219"/>
              </a:spcBef>
            </a:pPr>
            <a:r>
              <a:rPr sz="2400" spc="-95" dirty="0">
                <a:latin typeface="Arial"/>
                <a:cs typeface="Arial"/>
              </a:rPr>
              <a:t>3. </a:t>
            </a:r>
            <a:r>
              <a:rPr sz="2400" spc="-175" dirty="0">
                <a:latin typeface="Arial"/>
                <a:cs typeface="Arial"/>
              </a:rPr>
              <a:t>The </a:t>
            </a:r>
            <a:r>
              <a:rPr sz="2400" spc="-85" dirty="0">
                <a:latin typeface="Arial"/>
                <a:cs typeface="Arial"/>
              </a:rPr>
              <a:t>web</a:t>
            </a:r>
            <a:r>
              <a:rPr sz="2400" spc="-180" dirty="0">
                <a:latin typeface="Arial"/>
                <a:cs typeface="Arial"/>
              </a:rPr>
              <a:t> </a:t>
            </a:r>
            <a:r>
              <a:rPr sz="2400" spc="-105" dirty="0">
                <a:latin typeface="Arial"/>
                <a:cs typeface="Arial"/>
              </a:rPr>
              <a:t>server  </a:t>
            </a:r>
            <a:r>
              <a:rPr sz="2400" spc="-120" dirty="0">
                <a:latin typeface="Arial"/>
                <a:cs typeface="Arial"/>
              </a:rPr>
              <a:t>responds </a:t>
            </a:r>
            <a:r>
              <a:rPr sz="2400" spc="30" dirty="0">
                <a:latin typeface="Arial"/>
                <a:cs typeface="Arial"/>
              </a:rPr>
              <a:t>to</a:t>
            </a:r>
            <a:r>
              <a:rPr sz="2400" spc="-180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the</a:t>
            </a:r>
            <a:endParaRPr sz="2400">
              <a:latin typeface="Arial"/>
              <a:cs typeface="Arial"/>
            </a:endParaRPr>
          </a:p>
          <a:p>
            <a:pPr marL="2045970" marR="5080" indent="-210185">
              <a:lnSpc>
                <a:spcPts val="2850"/>
              </a:lnSpc>
            </a:pPr>
            <a:r>
              <a:rPr sz="2400" spc="-75" dirty="0">
                <a:latin typeface="Arial"/>
                <a:cs typeface="Arial"/>
              </a:rPr>
              <a:t>browser </a:t>
            </a:r>
            <a:r>
              <a:rPr sz="2400" spc="10" dirty="0">
                <a:latin typeface="Arial"/>
                <a:cs typeface="Arial"/>
              </a:rPr>
              <a:t>with </a:t>
            </a:r>
            <a:r>
              <a:rPr sz="2400" spc="-210" dirty="0">
                <a:latin typeface="Arial"/>
                <a:cs typeface="Arial"/>
              </a:rPr>
              <a:t>HTML</a:t>
            </a:r>
            <a:r>
              <a:rPr sz="2400" spc="-38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file 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160" dirty="0">
                <a:latin typeface="Arial"/>
                <a:cs typeface="Arial"/>
              </a:rPr>
              <a:t>was</a:t>
            </a:r>
            <a:r>
              <a:rPr sz="2400" spc="-295" dirty="0">
                <a:latin typeface="Arial"/>
                <a:cs typeface="Arial"/>
              </a:rPr>
              <a:t> </a:t>
            </a:r>
            <a:r>
              <a:rPr sz="2400" spc="-85" dirty="0">
                <a:latin typeface="Arial"/>
                <a:cs typeface="Arial"/>
              </a:rPr>
              <a:t>requested.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000" b="1" spc="-610" dirty="0">
                <a:latin typeface="Arial"/>
                <a:cs typeface="Arial"/>
              </a:rPr>
              <a:t>OK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5795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How</a:t>
            </a:r>
            <a:r>
              <a:rPr spc="-345" dirty="0"/>
              <a:t> </a:t>
            </a:r>
            <a:r>
              <a:rPr spc="125" dirty="0"/>
              <a:t>do</a:t>
            </a:r>
            <a:r>
              <a:rPr spc="-345" dirty="0"/>
              <a:t> </a:t>
            </a:r>
            <a:r>
              <a:rPr spc="125" dirty="0"/>
              <a:t>web</a:t>
            </a:r>
            <a:r>
              <a:rPr spc="-345" dirty="0"/>
              <a:t> </a:t>
            </a:r>
            <a:r>
              <a:rPr spc="-15" dirty="0"/>
              <a:t>pages</a:t>
            </a:r>
            <a:r>
              <a:rPr spc="-340" dirty="0"/>
              <a:t> </a:t>
            </a:r>
            <a:r>
              <a:rPr spc="-70" dirty="0"/>
              <a:t>work?</a:t>
            </a:r>
          </a:p>
        </p:txBody>
      </p:sp>
      <p:sp>
        <p:nvSpPr>
          <p:cNvPr id="3" name="object 3"/>
          <p:cNvSpPr/>
          <p:nvPr/>
        </p:nvSpPr>
        <p:spPr>
          <a:xfrm>
            <a:off x="1134772" y="3645242"/>
            <a:ext cx="3191693" cy="2217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71917" y="1486217"/>
            <a:ext cx="2834640" cy="18389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103505">
              <a:lnSpc>
                <a:spcPts val="2850"/>
              </a:lnSpc>
              <a:spcBef>
                <a:spcPts val="219"/>
              </a:spcBef>
            </a:pPr>
            <a:r>
              <a:rPr sz="2400" spc="-95" dirty="0">
                <a:latin typeface="Arial"/>
                <a:cs typeface="Arial"/>
              </a:rPr>
              <a:t>4. </a:t>
            </a:r>
            <a:r>
              <a:rPr sz="2400" spc="-175" dirty="0">
                <a:latin typeface="Arial"/>
                <a:cs typeface="Arial"/>
              </a:rPr>
              <a:t>The </a:t>
            </a:r>
            <a:r>
              <a:rPr sz="2400" spc="-75" dirty="0">
                <a:latin typeface="Arial"/>
                <a:cs typeface="Arial"/>
              </a:rPr>
              <a:t>browser </a:t>
            </a:r>
            <a:r>
              <a:rPr sz="2400" spc="-130" dirty="0">
                <a:latin typeface="Arial"/>
                <a:cs typeface="Arial"/>
              </a:rPr>
              <a:t>reads  </a:t>
            </a:r>
            <a:r>
              <a:rPr sz="2400" spc="-30" dirty="0">
                <a:latin typeface="Arial"/>
                <a:cs typeface="Arial"/>
              </a:rPr>
              <a:t>the </a:t>
            </a:r>
            <a:r>
              <a:rPr sz="2400" spc="-180" dirty="0">
                <a:latin typeface="Arial"/>
                <a:cs typeface="Arial"/>
              </a:rPr>
              <a:t>HTML, </a:t>
            </a:r>
            <a:r>
              <a:rPr sz="2400" spc="-204" dirty="0">
                <a:latin typeface="Arial"/>
                <a:cs typeface="Arial"/>
              </a:rPr>
              <a:t>sees </a:t>
            </a:r>
            <a:r>
              <a:rPr sz="2400" spc="-35" dirty="0">
                <a:latin typeface="Arial"/>
                <a:cs typeface="Arial"/>
              </a:rPr>
              <a:t>the  </a:t>
            </a:r>
            <a:r>
              <a:rPr sz="2400" spc="-105" dirty="0">
                <a:latin typeface="Arial"/>
                <a:cs typeface="Arial"/>
              </a:rPr>
              <a:t>embedded </a:t>
            </a:r>
            <a:r>
              <a:rPr sz="2400" spc="-125" dirty="0">
                <a:latin typeface="Arial"/>
                <a:cs typeface="Arial"/>
              </a:rPr>
              <a:t>resources  </a:t>
            </a:r>
            <a:r>
              <a:rPr sz="2400" spc="-114" dirty="0">
                <a:latin typeface="Arial"/>
                <a:cs typeface="Arial"/>
              </a:rPr>
              <a:t>and </a:t>
            </a:r>
            <a:r>
              <a:rPr sz="2400" spc="-204" dirty="0">
                <a:latin typeface="Arial"/>
                <a:cs typeface="Arial"/>
              </a:rPr>
              <a:t>asks </a:t>
            </a:r>
            <a:r>
              <a:rPr sz="2400" spc="-30" dirty="0">
                <a:latin typeface="Arial"/>
                <a:cs typeface="Arial"/>
              </a:rPr>
              <a:t>the </a:t>
            </a:r>
            <a:r>
              <a:rPr sz="2400" spc="-105" dirty="0">
                <a:latin typeface="Arial"/>
                <a:cs typeface="Arial"/>
              </a:rPr>
              <a:t>server</a:t>
            </a:r>
            <a:r>
              <a:rPr sz="2400" spc="-215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for</a:t>
            </a:r>
            <a:endParaRPr sz="2400">
              <a:latin typeface="Arial"/>
              <a:cs typeface="Arial"/>
            </a:endParaRPr>
          </a:p>
          <a:p>
            <a:pPr marL="576580">
              <a:lnSpc>
                <a:spcPts val="2760"/>
              </a:lnSpc>
            </a:pPr>
            <a:r>
              <a:rPr sz="2400" spc="-90" dirty="0">
                <a:latin typeface="Arial"/>
                <a:cs typeface="Arial"/>
              </a:rPr>
              <a:t>those </a:t>
            </a:r>
            <a:r>
              <a:rPr sz="2400" spc="-225" dirty="0">
                <a:latin typeface="Arial"/>
                <a:cs typeface="Arial"/>
              </a:rPr>
              <a:t>as</a:t>
            </a:r>
            <a:r>
              <a:rPr sz="2400" spc="-180" dirty="0">
                <a:latin typeface="Arial"/>
                <a:cs typeface="Arial"/>
              </a:rPr>
              <a:t> </a:t>
            </a:r>
            <a:r>
              <a:rPr sz="2400" spc="-45" dirty="0">
                <a:latin typeface="Arial"/>
                <a:cs typeface="Arial"/>
              </a:rPr>
              <a:t>well.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21261" y="3059043"/>
            <a:ext cx="2222720" cy="23692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0524" y="3861917"/>
            <a:ext cx="763498" cy="7634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78549" y="4495978"/>
            <a:ext cx="6534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810" dirty="0">
                <a:latin typeface="Arial"/>
                <a:cs typeface="Arial"/>
              </a:rPr>
              <a:t>...</a:t>
            </a:r>
            <a:endParaRPr sz="3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56916" y="2209115"/>
            <a:ext cx="1129665" cy="1513840"/>
          </a:xfrm>
          <a:custGeom>
            <a:avLst/>
            <a:gdLst/>
            <a:ahLst/>
            <a:cxnLst/>
            <a:rect l="l" t="t" r="r" b="b"/>
            <a:pathLst>
              <a:path w="1129664" h="1513839">
                <a:moveTo>
                  <a:pt x="0" y="1513701"/>
                </a:moveTo>
                <a:lnTo>
                  <a:pt x="273999" y="828978"/>
                </a:lnTo>
                <a:lnTo>
                  <a:pt x="232248" y="798819"/>
                </a:lnTo>
                <a:lnTo>
                  <a:pt x="194882" y="765767"/>
                </a:lnTo>
                <a:lnTo>
                  <a:pt x="161971" y="730145"/>
                </a:lnTo>
                <a:lnTo>
                  <a:pt x="133588" y="692278"/>
                </a:lnTo>
                <a:lnTo>
                  <a:pt x="109802" y="652487"/>
                </a:lnTo>
                <a:lnTo>
                  <a:pt x="90685" y="611097"/>
                </a:lnTo>
                <a:lnTo>
                  <a:pt x="76307" y="568430"/>
                </a:lnTo>
                <a:lnTo>
                  <a:pt x="66740" y="524810"/>
                </a:lnTo>
                <a:lnTo>
                  <a:pt x="62055" y="480560"/>
                </a:lnTo>
                <a:lnTo>
                  <a:pt x="62322" y="436003"/>
                </a:lnTo>
                <a:lnTo>
                  <a:pt x="67612" y="391463"/>
                </a:lnTo>
                <a:lnTo>
                  <a:pt x="77996" y="347262"/>
                </a:lnTo>
                <a:lnTo>
                  <a:pt x="93546" y="303725"/>
                </a:lnTo>
                <a:lnTo>
                  <a:pt x="114331" y="261173"/>
                </a:lnTo>
                <a:lnTo>
                  <a:pt x="140424" y="219931"/>
                </a:lnTo>
                <a:lnTo>
                  <a:pt x="169162" y="183487"/>
                </a:lnTo>
                <a:lnTo>
                  <a:pt x="201221" y="150105"/>
                </a:lnTo>
                <a:lnTo>
                  <a:pt x="236300" y="119862"/>
                </a:lnTo>
                <a:lnTo>
                  <a:pt x="274097" y="92834"/>
                </a:lnTo>
                <a:lnTo>
                  <a:pt x="314310" y="69095"/>
                </a:lnTo>
                <a:lnTo>
                  <a:pt x="356639" y="48723"/>
                </a:lnTo>
                <a:lnTo>
                  <a:pt x="400782" y="31792"/>
                </a:lnTo>
                <a:lnTo>
                  <a:pt x="446436" y="18378"/>
                </a:lnTo>
                <a:lnTo>
                  <a:pt x="493301" y="8558"/>
                </a:lnTo>
                <a:lnTo>
                  <a:pt x="541075" y="2406"/>
                </a:lnTo>
                <a:lnTo>
                  <a:pt x="589457" y="0"/>
                </a:lnTo>
                <a:lnTo>
                  <a:pt x="638144" y="1413"/>
                </a:lnTo>
                <a:lnTo>
                  <a:pt x="686836" y="6722"/>
                </a:lnTo>
                <a:lnTo>
                  <a:pt x="735231" y="16003"/>
                </a:lnTo>
                <a:lnTo>
                  <a:pt x="783027" y="29332"/>
                </a:lnTo>
                <a:lnTo>
                  <a:pt x="829923" y="46784"/>
                </a:lnTo>
                <a:lnTo>
                  <a:pt x="877577" y="69508"/>
                </a:lnTo>
                <a:lnTo>
                  <a:pt x="921565" y="95795"/>
                </a:lnTo>
                <a:lnTo>
                  <a:pt x="961747" y="125339"/>
                </a:lnTo>
                <a:lnTo>
                  <a:pt x="997981" y="157833"/>
                </a:lnTo>
                <a:lnTo>
                  <a:pt x="1030126" y="192974"/>
                </a:lnTo>
                <a:lnTo>
                  <a:pt x="1058042" y="230454"/>
                </a:lnTo>
                <a:lnTo>
                  <a:pt x="1081586" y="269968"/>
                </a:lnTo>
                <a:lnTo>
                  <a:pt x="1100619" y="311211"/>
                </a:lnTo>
                <a:lnTo>
                  <a:pt x="1114999" y="353876"/>
                </a:lnTo>
                <a:lnTo>
                  <a:pt x="1124585" y="397659"/>
                </a:lnTo>
                <a:lnTo>
                  <a:pt x="1129236" y="442253"/>
                </a:lnTo>
                <a:lnTo>
                  <a:pt x="1128812" y="487352"/>
                </a:lnTo>
                <a:lnTo>
                  <a:pt x="1123170" y="532652"/>
                </a:lnTo>
                <a:lnTo>
                  <a:pt x="1112171" y="577846"/>
                </a:lnTo>
                <a:lnTo>
                  <a:pt x="1095672" y="622628"/>
                </a:lnTo>
                <a:lnTo>
                  <a:pt x="1075525" y="663135"/>
                </a:lnTo>
                <a:lnTo>
                  <a:pt x="1051440" y="701182"/>
                </a:lnTo>
                <a:lnTo>
                  <a:pt x="1023695" y="736646"/>
                </a:lnTo>
                <a:lnTo>
                  <a:pt x="992570" y="769402"/>
                </a:lnTo>
                <a:lnTo>
                  <a:pt x="958344" y="799327"/>
                </a:lnTo>
                <a:lnTo>
                  <a:pt x="921297" y="826296"/>
                </a:lnTo>
                <a:lnTo>
                  <a:pt x="881708" y="850185"/>
                </a:lnTo>
                <a:lnTo>
                  <a:pt x="839857" y="870871"/>
                </a:lnTo>
                <a:lnTo>
                  <a:pt x="796023" y="888230"/>
                </a:lnTo>
                <a:lnTo>
                  <a:pt x="750485" y="902137"/>
                </a:lnTo>
                <a:lnTo>
                  <a:pt x="732231" y="906153"/>
                </a:lnTo>
                <a:lnTo>
                  <a:pt x="457124" y="906153"/>
                </a:lnTo>
                <a:lnTo>
                  <a:pt x="0" y="1513701"/>
                </a:lnTo>
                <a:close/>
              </a:path>
              <a:path w="1129664" h="1513839">
                <a:moveTo>
                  <a:pt x="606442" y="921909"/>
                </a:moveTo>
                <a:lnTo>
                  <a:pt x="556883" y="920769"/>
                </a:lnTo>
                <a:lnTo>
                  <a:pt x="507017" y="915559"/>
                </a:lnTo>
                <a:lnTo>
                  <a:pt x="457124" y="906153"/>
                </a:lnTo>
                <a:lnTo>
                  <a:pt x="732231" y="906153"/>
                </a:lnTo>
                <a:lnTo>
                  <a:pt x="703522" y="912468"/>
                </a:lnTo>
                <a:lnTo>
                  <a:pt x="655415" y="919100"/>
                </a:lnTo>
                <a:lnTo>
                  <a:pt x="606442" y="921909"/>
                </a:lnTo>
                <a:close/>
              </a:path>
            </a:pathLst>
          </a:custGeom>
          <a:solidFill>
            <a:srgbClr val="0074E2">
              <a:alpha val="26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729864" y="2419332"/>
            <a:ext cx="6534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415" dirty="0">
                <a:latin typeface="Arial"/>
                <a:cs typeface="Arial"/>
              </a:rPr>
              <a:t>GET</a:t>
            </a:r>
            <a:endParaRPr sz="3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681742" y="2508989"/>
            <a:ext cx="1478280" cy="853440"/>
          </a:xfrm>
          <a:custGeom>
            <a:avLst/>
            <a:gdLst/>
            <a:ahLst/>
            <a:cxnLst/>
            <a:rect l="l" t="t" r="r" b="b"/>
            <a:pathLst>
              <a:path w="1478279" h="853439">
                <a:moveTo>
                  <a:pt x="513844" y="853130"/>
                </a:moveTo>
                <a:lnTo>
                  <a:pt x="465545" y="849936"/>
                </a:lnTo>
                <a:lnTo>
                  <a:pt x="417561" y="843206"/>
                </a:lnTo>
                <a:lnTo>
                  <a:pt x="370203" y="832903"/>
                </a:lnTo>
                <a:lnTo>
                  <a:pt x="323783" y="818992"/>
                </a:lnTo>
                <a:lnTo>
                  <a:pt x="278610" y="801438"/>
                </a:lnTo>
                <a:lnTo>
                  <a:pt x="234995" y="780204"/>
                </a:lnTo>
                <a:lnTo>
                  <a:pt x="191488" y="754052"/>
                </a:lnTo>
                <a:lnTo>
                  <a:pt x="152186" y="725043"/>
                </a:lnTo>
                <a:lnTo>
                  <a:pt x="117181" y="693474"/>
                </a:lnTo>
                <a:lnTo>
                  <a:pt x="86561" y="659640"/>
                </a:lnTo>
                <a:lnTo>
                  <a:pt x="60417" y="623837"/>
                </a:lnTo>
                <a:lnTo>
                  <a:pt x="38840" y="586362"/>
                </a:lnTo>
                <a:lnTo>
                  <a:pt x="21919" y="547510"/>
                </a:lnTo>
                <a:lnTo>
                  <a:pt x="9745" y="507578"/>
                </a:lnTo>
                <a:lnTo>
                  <a:pt x="2409" y="466860"/>
                </a:lnTo>
                <a:lnTo>
                  <a:pt x="0" y="425654"/>
                </a:lnTo>
                <a:lnTo>
                  <a:pt x="2608" y="384256"/>
                </a:lnTo>
                <a:lnTo>
                  <a:pt x="10324" y="342961"/>
                </a:lnTo>
                <a:lnTo>
                  <a:pt x="23238" y="302065"/>
                </a:lnTo>
                <a:lnTo>
                  <a:pt x="41440" y="261864"/>
                </a:lnTo>
                <a:lnTo>
                  <a:pt x="65021" y="222655"/>
                </a:lnTo>
                <a:lnTo>
                  <a:pt x="91531" y="187768"/>
                </a:lnTo>
                <a:lnTo>
                  <a:pt x="121542" y="155576"/>
                </a:lnTo>
                <a:lnTo>
                  <a:pt x="154757" y="126161"/>
                </a:lnTo>
                <a:lnTo>
                  <a:pt x="190881" y="99605"/>
                </a:lnTo>
                <a:lnTo>
                  <a:pt x="229615" y="75991"/>
                </a:lnTo>
                <a:lnTo>
                  <a:pt x="270664" y="55402"/>
                </a:lnTo>
                <a:lnTo>
                  <a:pt x="313731" y="37919"/>
                </a:lnTo>
                <a:lnTo>
                  <a:pt x="358520" y="23626"/>
                </a:lnTo>
                <a:lnTo>
                  <a:pt x="404734" y="12605"/>
                </a:lnTo>
                <a:lnTo>
                  <a:pt x="452076" y="4939"/>
                </a:lnTo>
                <a:lnTo>
                  <a:pt x="500250" y="709"/>
                </a:lnTo>
                <a:lnTo>
                  <a:pt x="548960" y="0"/>
                </a:lnTo>
                <a:lnTo>
                  <a:pt x="597908" y="2892"/>
                </a:lnTo>
                <a:lnTo>
                  <a:pt x="646798" y="9468"/>
                </a:lnTo>
                <a:lnTo>
                  <a:pt x="695334" y="19812"/>
                </a:lnTo>
                <a:lnTo>
                  <a:pt x="743219" y="34005"/>
                </a:lnTo>
                <a:lnTo>
                  <a:pt x="792169" y="53040"/>
                </a:lnTo>
                <a:lnTo>
                  <a:pt x="837673" y="75521"/>
                </a:lnTo>
                <a:lnTo>
                  <a:pt x="879572" y="101171"/>
                </a:lnTo>
                <a:lnTo>
                  <a:pt x="917707" y="129714"/>
                </a:lnTo>
                <a:lnTo>
                  <a:pt x="951917" y="160872"/>
                </a:lnTo>
                <a:lnTo>
                  <a:pt x="982044" y="194368"/>
                </a:lnTo>
                <a:lnTo>
                  <a:pt x="1007929" y="229926"/>
                </a:lnTo>
                <a:lnTo>
                  <a:pt x="1029413" y="267270"/>
                </a:lnTo>
                <a:lnTo>
                  <a:pt x="1046335" y="306121"/>
                </a:lnTo>
                <a:lnTo>
                  <a:pt x="1058537" y="346205"/>
                </a:lnTo>
                <a:lnTo>
                  <a:pt x="1065860" y="387242"/>
                </a:lnTo>
                <a:lnTo>
                  <a:pt x="1068143" y="428958"/>
                </a:lnTo>
                <a:lnTo>
                  <a:pt x="1065229" y="471075"/>
                </a:lnTo>
                <a:lnTo>
                  <a:pt x="1056957" y="513316"/>
                </a:lnTo>
                <a:lnTo>
                  <a:pt x="1043169" y="555404"/>
                </a:lnTo>
                <a:lnTo>
                  <a:pt x="1263786" y="698429"/>
                </a:lnTo>
                <a:lnTo>
                  <a:pt x="945769" y="698429"/>
                </a:lnTo>
                <a:lnTo>
                  <a:pt x="911418" y="728633"/>
                </a:lnTo>
                <a:lnTo>
                  <a:pt x="874274" y="755658"/>
                </a:lnTo>
                <a:lnTo>
                  <a:pt x="834646" y="779468"/>
                </a:lnTo>
                <a:lnTo>
                  <a:pt x="792847" y="800028"/>
                </a:lnTo>
                <a:lnTo>
                  <a:pt x="749186" y="817302"/>
                </a:lnTo>
                <a:lnTo>
                  <a:pt x="703974" y="831255"/>
                </a:lnTo>
                <a:lnTo>
                  <a:pt x="657524" y="841849"/>
                </a:lnTo>
                <a:lnTo>
                  <a:pt x="610145" y="849050"/>
                </a:lnTo>
                <a:lnTo>
                  <a:pt x="562148" y="852822"/>
                </a:lnTo>
                <a:lnTo>
                  <a:pt x="513844" y="853130"/>
                </a:lnTo>
                <a:close/>
              </a:path>
              <a:path w="1478279" h="853439">
                <a:moveTo>
                  <a:pt x="1477693" y="837104"/>
                </a:moveTo>
                <a:lnTo>
                  <a:pt x="945769" y="698429"/>
                </a:lnTo>
                <a:lnTo>
                  <a:pt x="1263786" y="698429"/>
                </a:lnTo>
                <a:lnTo>
                  <a:pt x="1477693" y="837104"/>
                </a:lnTo>
                <a:close/>
              </a:path>
            </a:pathLst>
          </a:custGeom>
          <a:solidFill>
            <a:srgbClr val="009C0E">
              <a:alpha val="26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928802" y="2656675"/>
            <a:ext cx="4438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610" dirty="0">
                <a:latin typeface="Arial"/>
                <a:cs typeface="Arial"/>
              </a:rPr>
              <a:t>OK</a:t>
            </a:r>
            <a:endParaRPr sz="3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798790" y="2880094"/>
            <a:ext cx="853498" cy="8534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71016" y="4266626"/>
            <a:ext cx="1368425" cy="922019"/>
          </a:xfrm>
          <a:custGeom>
            <a:avLst/>
            <a:gdLst/>
            <a:ahLst/>
            <a:cxnLst/>
            <a:rect l="l" t="t" r="r" b="b"/>
            <a:pathLst>
              <a:path w="1368425" h="922020">
                <a:moveTo>
                  <a:pt x="848204" y="921728"/>
                </a:moveTo>
                <a:lnTo>
                  <a:pt x="799132" y="920914"/>
                </a:lnTo>
                <a:lnTo>
                  <a:pt x="750716" y="916245"/>
                </a:lnTo>
                <a:lnTo>
                  <a:pt x="703243" y="907834"/>
                </a:lnTo>
                <a:lnTo>
                  <a:pt x="656997" y="895793"/>
                </a:lnTo>
                <a:lnTo>
                  <a:pt x="612264" y="880235"/>
                </a:lnTo>
                <a:lnTo>
                  <a:pt x="569330" y="861272"/>
                </a:lnTo>
                <a:lnTo>
                  <a:pt x="528482" y="839017"/>
                </a:lnTo>
                <a:lnTo>
                  <a:pt x="490004" y="813583"/>
                </a:lnTo>
                <a:lnTo>
                  <a:pt x="454182" y="785082"/>
                </a:lnTo>
                <a:lnTo>
                  <a:pt x="421302" y="753627"/>
                </a:lnTo>
                <a:lnTo>
                  <a:pt x="391651" y="719331"/>
                </a:lnTo>
                <a:lnTo>
                  <a:pt x="365512" y="682305"/>
                </a:lnTo>
                <a:lnTo>
                  <a:pt x="343174" y="642664"/>
                </a:lnTo>
                <a:lnTo>
                  <a:pt x="0" y="616864"/>
                </a:lnTo>
                <a:lnTo>
                  <a:pt x="300024" y="470739"/>
                </a:lnTo>
                <a:lnTo>
                  <a:pt x="301343" y="426671"/>
                </a:lnTo>
                <a:lnTo>
                  <a:pt x="307376" y="383626"/>
                </a:lnTo>
                <a:lnTo>
                  <a:pt x="317916" y="341811"/>
                </a:lnTo>
                <a:lnTo>
                  <a:pt x="332757" y="301429"/>
                </a:lnTo>
                <a:lnTo>
                  <a:pt x="351693" y="262684"/>
                </a:lnTo>
                <a:lnTo>
                  <a:pt x="374518" y="225783"/>
                </a:lnTo>
                <a:lnTo>
                  <a:pt x="401026" y="190928"/>
                </a:lnTo>
                <a:lnTo>
                  <a:pt x="431011" y="158324"/>
                </a:lnTo>
                <a:lnTo>
                  <a:pt x="464267" y="128176"/>
                </a:lnTo>
                <a:lnTo>
                  <a:pt x="500587" y="100689"/>
                </a:lnTo>
                <a:lnTo>
                  <a:pt x="539766" y="76067"/>
                </a:lnTo>
                <a:lnTo>
                  <a:pt x="581597" y="54514"/>
                </a:lnTo>
                <a:lnTo>
                  <a:pt x="625874" y="36236"/>
                </a:lnTo>
                <a:lnTo>
                  <a:pt x="672392" y="21436"/>
                </a:lnTo>
                <a:lnTo>
                  <a:pt x="720943" y="10319"/>
                </a:lnTo>
                <a:lnTo>
                  <a:pt x="771323" y="3090"/>
                </a:lnTo>
                <a:lnTo>
                  <a:pt x="822269" y="0"/>
                </a:lnTo>
                <a:lnTo>
                  <a:pt x="872485" y="1058"/>
                </a:lnTo>
                <a:lnTo>
                  <a:pt x="921717" y="6107"/>
                </a:lnTo>
                <a:lnTo>
                  <a:pt x="969708" y="14989"/>
                </a:lnTo>
                <a:lnTo>
                  <a:pt x="1016203" y="27547"/>
                </a:lnTo>
                <a:lnTo>
                  <a:pt x="1060946" y="43624"/>
                </a:lnTo>
                <a:lnTo>
                  <a:pt x="1103681" y="63062"/>
                </a:lnTo>
                <a:lnTo>
                  <a:pt x="1144153" y="85702"/>
                </a:lnTo>
                <a:lnTo>
                  <a:pt x="1182107" y="111389"/>
                </a:lnTo>
                <a:lnTo>
                  <a:pt x="1217285" y="139963"/>
                </a:lnTo>
                <a:lnTo>
                  <a:pt x="1249434" y="171268"/>
                </a:lnTo>
                <a:lnTo>
                  <a:pt x="1278296" y="205147"/>
                </a:lnTo>
                <a:lnTo>
                  <a:pt x="1303617" y="241440"/>
                </a:lnTo>
                <a:lnTo>
                  <a:pt x="1325140" y="279992"/>
                </a:lnTo>
                <a:lnTo>
                  <a:pt x="1342610" y="320644"/>
                </a:lnTo>
                <a:lnTo>
                  <a:pt x="1355772" y="363239"/>
                </a:lnTo>
                <a:lnTo>
                  <a:pt x="1364219" y="406717"/>
                </a:lnTo>
                <a:lnTo>
                  <a:pt x="1367813" y="449965"/>
                </a:lnTo>
                <a:lnTo>
                  <a:pt x="1366710" y="492749"/>
                </a:lnTo>
                <a:lnTo>
                  <a:pt x="1361067" y="534834"/>
                </a:lnTo>
                <a:lnTo>
                  <a:pt x="1351042" y="575985"/>
                </a:lnTo>
                <a:lnTo>
                  <a:pt x="1336793" y="615969"/>
                </a:lnTo>
                <a:lnTo>
                  <a:pt x="1318475" y="654549"/>
                </a:lnTo>
                <a:lnTo>
                  <a:pt x="1296247" y="691492"/>
                </a:lnTo>
                <a:lnTo>
                  <a:pt x="1270265" y="726562"/>
                </a:lnTo>
                <a:lnTo>
                  <a:pt x="1240687" y="759525"/>
                </a:lnTo>
                <a:lnTo>
                  <a:pt x="1207670" y="790147"/>
                </a:lnTo>
                <a:lnTo>
                  <a:pt x="1171371" y="818192"/>
                </a:lnTo>
                <a:lnTo>
                  <a:pt x="1131947" y="843426"/>
                </a:lnTo>
                <a:lnTo>
                  <a:pt x="1089555" y="865614"/>
                </a:lnTo>
                <a:lnTo>
                  <a:pt x="1044353" y="884521"/>
                </a:lnTo>
                <a:lnTo>
                  <a:pt x="996498" y="899913"/>
                </a:lnTo>
                <a:lnTo>
                  <a:pt x="947172" y="911340"/>
                </a:lnTo>
                <a:lnTo>
                  <a:pt x="897646" y="918574"/>
                </a:lnTo>
                <a:lnTo>
                  <a:pt x="848204" y="921728"/>
                </a:lnTo>
                <a:close/>
              </a:path>
            </a:pathLst>
          </a:custGeom>
          <a:solidFill>
            <a:srgbClr val="0074E2">
              <a:alpha val="26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882264" y="4476728"/>
            <a:ext cx="6534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415" dirty="0">
                <a:latin typeface="Arial"/>
                <a:cs typeface="Arial"/>
              </a:rPr>
              <a:t>GET</a:t>
            </a:r>
            <a:endParaRPr sz="30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948657" y="4312841"/>
            <a:ext cx="1363345" cy="853440"/>
          </a:xfrm>
          <a:custGeom>
            <a:avLst/>
            <a:gdLst/>
            <a:ahLst/>
            <a:cxnLst/>
            <a:rect l="l" t="t" r="r" b="b"/>
            <a:pathLst>
              <a:path w="1363345" h="853439">
                <a:moveTo>
                  <a:pt x="514696" y="853020"/>
                </a:moveTo>
                <a:lnTo>
                  <a:pt x="464641" y="849662"/>
                </a:lnTo>
                <a:lnTo>
                  <a:pt x="414379" y="842423"/>
                </a:lnTo>
                <a:lnTo>
                  <a:pt x="361999" y="830571"/>
                </a:lnTo>
                <a:lnTo>
                  <a:pt x="312253" y="814842"/>
                </a:lnTo>
                <a:lnTo>
                  <a:pt x="265359" y="795486"/>
                </a:lnTo>
                <a:lnTo>
                  <a:pt x="221535" y="772752"/>
                </a:lnTo>
                <a:lnTo>
                  <a:pt x="180997" y="746892"/>
                </a:lnTo>
                <a:lnTo>
                  <a:pt x="143965" y="718156"/>
                </a:lnTo>
                <a:lnTo>
                  <a:pt x="110655" y="686793"/>
                </a:lnTo>
                <a:lnTo>
                  <a:pt x="81286" y="653053"/>
                </a:lnTo>
                <a:lnTo>
                  <a:pt x="56074" y="617187"/>
                </a:lnTo>
                <a:lnTo>
                  <a:pt x="35237" y="579446"/>
                </a:lnTo>
                <a:lnTo>
                  <a:pt x="18994" y="540078"/>
                </a:lnTo>
                <a:lnTo>
                  <a:pt x="7562" y="499334"/>
                </a:lnTo>
                <a:lnTo>
                  <a:pt x="1158" y="457464"/>
                </a:lnTo>
                <a:lnTo>
                  <a:pt x="0" y="414719"/>
                </a:lnTo>
                <a:lnTo>
                  <a:pt x="4305" y="371349"/>
                </a:lnTo>
                <a:lnTo>
                  <a:pt x="14052" y="328545"/>
                </a:lnTo>
                <a:lnTo>
                  <a:pt x="28880" y="287465"/>
                </a:lnTo>
                <a:lnTo>
                  <a:pt x="48498" y="248306"/>
                </a:lnTo>
                <a:lnTo>
                  <a:pt x="72616" y="211265"/>
                </a:lnTo>
                <a:lnTo>
                  <a:pt x="100943" y="176540"/>
                </a:lnTo>
                <a:lnTo>
                  <a:pt x="133188" y="144327"/>
                </a:lnTo>
                <a:lnTo>
                  <a:pt x="169061" y="114823"/>
                </a:lnTo>
                <a:lnTo>
                  <a:pt x="208271" y="88227"/>
                </a:lnTo>
                <a:lnTo>
                  <a:pt x="250528" y="64734"/>
                </a:lnTo>
                <a:lnTo>
                  <a:pt x="295542" y="44542"/>
                </a:lnTo>
                <a:lnTo>
                  <a:pt x="343020" y="27848"/>
                </a:lnTo>
                <a:lnTo>
                  <a:pt x="392674" y="14850"/>
                </a:lnTo>
                <a:lnTo>
                  <a:pt x="444212" y="5745"/>
                </a:lnTo>
                <a:lnTo>
                  <a:pt x="497344" y="729"/>
                </a:lnTo>
                <a:lnTo>
                  <a:pt x="551779" y="0"/>
                </a:lnTo>
                <a:lnTo>
                  <a:pt x="606025" y="3649"/>
                </a:lnTo>
                <a:lnTo>
                  <a:pt x="658611" y="11505"/>
                </a:lnTo>
                <a:lnTo>
                  <a:pt x="709263" y="23356"/>
                </a:lnTo>
                <a:lnTo>
                  <a:pt x="757709" y="38990"/>
                </a:lnTo>
                <a:lnTo>
                  <a:pt x="803675" y="58194"/>
                </a:lnTo>
                <a:lnTo>
                  <a:pt x="846887" y="80756"/>
                </a:lnTo>
                <a:lnTo>
                  <a:pt x="887072" y="106463"/>
                </a:lnTo>
                <a:lnTo>
                  <a:pt x="923957" y="135104"/>
                </a:lnTo>
                <a:lnTo>
                  <a:pt x="957268" y="166467"/>
                </a:lnTo>
                <a:lnTo>
                  <a:pt x="986732" y="200338"/>
                </a:lnTo>
                <a:lnTo>
                  <a:pt x="1012075" y="236506"/>
                </a:lnTo>
                <a:lnTo>
                  <a:pt x="1033025" y="274758"/>
                </a:lnTo>
                <a:lnTo>
                  <a:pt x="1049308" y="314883"/>
                </a:lnTo>
                <a:lnTo>
                  <a:pt x="1060650" y="356667"/>
                </a:lnTo>
                <a:lnTo>
                  <a:pt x="1066778" y="399899"/>
                </a:lnTo>
                <a:lnTo>
                  <a:pt x="1363177" y="512873"/>
                </a:lnTo>
                <a:lnTo>
                  <a:pt x="1040453" y="561373"/>
                </a:lnTo>
                <a:lnTo>
                  <a:pt x="1022039" y="599442"/>
                </a:lnTo>
                <a:lnTo>
                  <a:pt x="999585" y="635350"/>
                </a:lnTo>
                <a:lnTo>
                  <a:pt x="973364" y="668976"/>
                </a:lnTo>
                <a:lnTo>
                  <a:pt x="943652" y="700195"/>
                </a:lnTo>
                <a:lnTo>
                  <a:pt x="910721" y="728885"/>
                </a:lnTo>
                <a:lnTo>
                  <a:pt x="874846" y="754924"/>
                </a:lnTo>
                <a:lnTo>
                  <a:pt x="836300" y="778188"/>
                </a:lnTo>
                <a:lnTo>
                  <a:pt x="795357" y="798554"/>
                </a:lnTo>
                <a:lnTo>
                  <a:pt x="752290" y="815900"/>
                </a:lnTo>
                <a:lnTo>
                  <a:pt x="707375" y="830102"/>
                </a:lnTo>
                <a:lnTo>
                  <a:pt x="660884" y="841038"/>
                </a:lnTo>
                <a:lnTo>
                  <a:pt x="613091" y="848585"/>
                </a:lnTo>
                <a:lnTo>
                  <a:pt x="564270" y="852620"/>
                </a:lnTo>
                <a:lnTo>
                  <a:pt x="514696" y="853020"/>
                </a:lnTo>
                <a:close/>
              </a:path>
            </a:pathLst>
          </a:custGeom>
          <a:solidFill>
            <a:srgbClr val="009C0E">
              <a:alpha val="26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195491" y="4460373"/>
            <a:ext cx="4438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610" dirty="0">
                <a:latin typeface="Arial"/>
                <a:cs typeface="Arial"/>
              </a:rPr>
              <a:t>OK</a:t>
            </a:r>
            <a:endParaRPr sz="30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020290" y="5166089"/>
            <a:ext cx="661523" cy="6615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5795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How</a:t>
            </a:r>
            <a:r>
              <a:rPr spc="-345" dirty="0"/>
              <a:t> </a:t>
            </a:r>
            <a:r>
              <a:rPr spc="125" dirty="0"/>
              <a:t>do</a:t>
            </a:r>
            <a:r>
              <a:rPr spc="-345" dirty="0"/>
              <a:t> </a:t>
            </a:r>
            <a:r>
              <a:rPr spc="125" dirty="0"/>
              <a:t>web</a:t>
            </a:r>
            <a:r>
              <a:rPr spc="-345" dirty="0"/>
              <a:t> </a:t>
            </a:r>
            <a:r>
              <a:rPr spc="-15" dirty="0"/>
              <a:t>pages</a:t>
            </a:r>
            <a:r>
              <a:rPr spc="-340" dirty="0"/>
              <a:t> </a:t>
            </a:r>
            <a:r>
              <a:rPr spc="-70" dirty="0"/>
              <a:t>work?</a:t>
            </a:r>
          </a:p>
        </p:txBody>
      </p:sp>
      <p:sp>
        <p:nvSpPr>
          <p:cNvPr id="3" name="object 3"/>
          <p:cNvSpPr/>
          <p:nvPr/>
        </p:nvSpPr>
        <p:spPr>
          <a:xfrm>
            <a:off x="1695309" y="2529869"/>
            <a:ext cx="5753350" cy="39981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64326" y="1562426"/>
            <a:ext cx="7574280" cy="74905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2900680" marR="5080" indent="-2888615">
              <a:lnSpc>
                <a:spcPts val="2850"/>
              </a:lnSpc>
              <a:spcBef>
                <a:spcPts val="219"/>
              </a:spcBef>
            </a:pPr>
            <a:r>
              <a:rPr sz="2400" spc="-95" dirty="0">
                <a:latin typeface="Arial"/>
                <a:cs typeface="Arial"/>
              </a:rPr>
              <a:t>5. </a:t>
            </a:r>
            <a:r>
              <a:rPr sz="2400" spc="-175" dirty="0">
                <a:latin typeface="Arial"/>
                <a:cs typeface="Arial"/>
              </a:rPr>
              <a:t>The </a:t>
            </a:r>
            <a:r>
              <a:rPr sz="2400" spc="-85" dirty="0">
                <a:latin typeface="Arial"/>
                <a:cs typeface="Arial"/>
              </a:rPr>
              <a:t>web </a:t>
            </a:r>
            <a:r>
              <a:rPr sz="2400" spc="-155" dirty="0">
                <a:latin typeface="Arial"/>
                <a:cs typeface="Arial"/>
              </a:rPr>
              <a:t>page </a:t>
            </a:r>
            <a:r>
              <a:rPr sz="2400" spc="-125" dirty="0">
                <a:latin typeface="Arial"/>
                <a:cs typeface="Arial"/>
              </a:rPr>
              <a:t>is </a:t>
            </a:r>
            <a:r>
              <a:rPr sz="2400" spc="-95" dirty="0">
                <a:latin typeface="Arial"/>
                <a:cs typeface="Arial"/>
              </a:rPr>
              <a:t>loaded </a:t>
            </a:r>
            <a:r>
              <a:rPr sz="2400" spc="-85" dirty="0">
                <a:latin typeface="Arial"/>
                <a:cs typeface="Arial"/>
              </a:rPr>
              <a:t>when </a:t>
            </a:r>
            <a:r>
              <a:rPr sz="2400" spc="-50" dirty="0">
                <a:latin typeface="Arial"/>
                <a:cs typeface="Arial"/>
              </a:rPr>
              <a:t>all </a:t>
            </a:r>
            <a:r>
              <a:rPr sz="2400" spc="-30" dirty="0">
                <a:latin typeface="Arial"/>
                <a:cs typeface="Arial"/>
              </a:rPr>
              <a:t>the </a:t>
            </a:r>
            <a:r>
              <a:rPr sz="2400" spc="-125" dirty="0">
                <a:latin typeface="Arial"/>
                <a:cs typeface="Arial"/>
              </a:rPr>
              <a:t>resources </a:t>
            </a:r>
            <a:r>
              <a:rPr sz="2400" spc="-100" dirty="0">
                <a:latin typeface="Arial"/>
                <a:cs typeface="Arial"/>
              </a:rPr>
              <a:t>are</a:t>
            </a:r>
            <a:r>
              <a:rPr sz="2400" spc="-390" dirty="0">
                <a:latin typeface="Arial"/>
                <a:cs typeface="Arial"/>
              </a:rPr>
              <a:t> </a:t>
            </a:r>
            <a:r>
              <a:rPr sz="2400" spc="-65" dirty="0">
                <a:latin typeface="Arial"/>
                <a:cs typeface="Arial"/>
              </a:rPr>
              <a:t>fetched  </a:t>
            </a:r>
            <a:r>
              <a:rPr sz="2400" spc="-114" dirty="0">
                <a:latin typeface="Arial"/>
                <a:cs typeface="Arial"/>
              </a:rPr>
              <a:t>and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-100" dirty="0">
                <a:latin typeface="Arial"/>
                <a:cs typeface="Arial"/>
              </a:rPr>
              <a:t>displayed</a:t>
            </a:r>
            <a:r>
              <a:rPr sz="2400" spc="-100" dirty="0" smtClean="0"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71800" y="2565266"/>
            <a:ext cx="3425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spc="90" dirty="0">
                <a:latin typeface="Arial"/>
                <a:cs typeface="Arial"/>
              </a:rPr>
              <a:t>webdevcg.herokuapp.com/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411" y="3122275"/>
            <a:ext cx="5731248" cy="259260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8032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85" dirty="0"/>
              <a:t>P.S.</a:t>
            </a:r>
          </a:p>
        </p:txBody>
      </p:sp>
      <p:sp>
        <p:nvSpPr>
          <p:cNvPr id="3" name="object 3"/>
          <p:cNvSpPr/>
          <p:nvPr/>
        </p:nvSpPr>
        <p:spPr>
          <a:xfrm>
            <a:off x="1695309" y="2529869"/>
            <a:ext cx="5753350" cy="39981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0771" y="1562426"/>
            <a:ext cx="7540625" cy="74905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algn="ctr">
              <a:lnSpc>
                <a:spcPts val="2850"/>
              </a:lnSpc>
              <a:spcBef>
                <a:spcPts val="219"/>
              </a:spcBef>
            </a:pPr>
            <a:r>
              <a:rPr sz="2400" spc="-105" dirty="0">
                <a:latin typeface="Arial"/>
                <a:cs typeface="Arial"/>
              </a:rPr>
              <a:t>(That </a:t>
            </a:r>
            <a:r>
              <a:rPr sz="2400" spc="-160" dirty="0">
                <a:latin typeface="Arial"/>
                <a:cs typeface="Arial"/>
              </a:rPr>
              <a:t>was </a:t>
            </a:r>
            <a:r>
              <a:rPr sz="2400" spc="-90" dirty="0">
                <a:latin typeface="Arial"/>
                <a:cs typeface="Arial"/>
              </a:rPr>
              <a:t>obviously very </a:t>
            </a:r>
            <a:r>
              <a:rPr sz="2400" spc="-105" dirty="0">
                <a:latin typeface="Arial"/>
                <a:cs typeface="Arial"/>
              </a:rPr>
              <a:t>hand-wavy. </a:t>
            </a:r>
            <a:r>
              <a:rPr sz="2400" spc="-40" dirty="0">
                <a:latin typeface="Arial"/>
                <a:cs typeface="Arial"/>
              </a:rPr>
              <a:t>We'll </a:t>
            </a:r>
            <a:r>
              <a:rPr sz="2400" spc="-75" dirty="0">
                <a:latin typeface="Arial"/>
                <a:cs typeface="Arial"/>
              </a:rPr>
              <a:t>get </a:t>
            </a:r>
            <a:r>
              <a:rPr sz="2400" spc="-70" dirty="0">
                <a:latin typeface="Arial"/>
                <a:cs typeface="Arial"/>
              </a:rPr>
              <a:t>more</a:t>
            </a:r>
            <a:r>
              <a:rPr sz="2400" spc="-305" dirty="0">
                <a:latin typeface="Arial"/>
                <a:cs typeface="Arial"/>
              </a:rPr>
              <a:t> </a:t>
            </a:r>
            <a:r>
              <a:rPr sz="2400" spc="-65" dirty="0">
                <a:latin typeface="Arial"/>
                <a:cs typeface="Arial"/>
              </a:rPr>
              <a:t>detailed  </a:t>
            </a:r>
            <a:r>
              <a:rPr sz="2400" spc="-85" dirty="0">
                <a:latin typeface="Arial"/>
                <a:cs typeface="Arial"/>
              </a:rPr>
              <a:t>when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spc="-85" dirty="0">
                <a:latin typeface="Arial"/>
                <a:cs typeface="Arial"/>
              </a:rPr>
              <a:t>we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-40" dirty="0">
                <a:latin typeface="Arial"/>
                <a:cs typeface="Arial"/>
              </a:rPr>
              <a:t>talk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-55" dirty="0">
                <a:latin typeface="Arial"/>
                <a:cs typeface="Arial"/>
              </a:rPr>
              <a:t>about</a:t>
            </a:r>
            <a:r>
              <a:rPr sz="2400" spc="-125" dirty="0">
                <a:latin typeface="Arial"/>
                <a:cs typeface="Arial"/>
              </a:rPr>
              <a:t> servers </a:t>
            </a:r>
            <a:r>
              <a:rPr sz="2400" spc="-35" dirty="0">
                <a:latin typeface="Arial"/>
                <a:cs typeface="Arial"/>
              </a:rPr>
              <a:t>later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in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the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quarter</a:t>
            </a:r>
            <a:r>
              <a:rPr sz="2400" spc="-50" dirty="0" smtClean="0">
                <a:latin typeface="Arial"/>
                <a:cs typeface="Arial"/>
              </a:rPr>
              <a:t>.)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411" y="3122275"/>
            <a:ext cx="5731248" cy="259260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71800" y="2565266"/>
            <a:ext cx="3425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spc="90" dirty="0">
                <a:latin typeface="Arial"/>
                <a:cs typeface="Arial"/>
              </a:rPr>
              <a:t>webdevcg.herokuapp.com/</a:t>
            </a:r>
            <a:endParaRPr lang="en-US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3273" y="2923547"/>
            <a:ext cx="44138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65" dirty="0"/>
              <a:t>HTML </a:t>
            </a:r>
            <a:r>
              <a:rPr sz="4800" spc="100" dirty="0"/>
              <a:t>and</a:t>
            </a:r>
            <a:r>
              <a:rPr sz="4800" spc="-994" dirty="0"/>
              <a:t> </a:t>
            </a:r>
            <a:r>
              <a:rPr sz="4800" spc="-220" dirty="0"/>
              <a:t>CSS</a:t>
            </a:r>
            <a:endParaRPr sz="4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52457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0" dirty="0"/>
              <a:t>HTML </a:t>
            </a:r>
            <a:r>
              <a:rPr spc="75" dirty="0"/>
              <a:t>and</a:t>
            </a:r>
            <a:r>
              <a:rPr spc="-910" dirty="0"/>
              <a:t> </a:t>
            </a:r>
            <a:r>
              <a:rPr spc="-165" dirty="0"/>
              <a:t>CSS </a:t>
            </a:r>
            <a:r>
              <a:rPr spc="-90" dirty="0"/>
              <a:t>strategy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5722" y="1567732"/>
            <a:ext cx="6974840" cy="3797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0970">
              <a:lnSpc>
                <a:spcPct val="114599"/>
              </a:lnSpc>
              <a:spcBef>
                <a:spcPts val="100"/>
              </a:spcBef>
            </a:pPr>
            <a:r>
              <a:rPr sz="2400" b="1" spc="-200" dirty="0">
                <a:solidFill>
                  <a:srgbClr val="424242"/>
                </a:solidFill>
                <a:latin typeface="Arial"/>
                <a:cs typeface="Arial"/>
              </a:rPr>
              <a:t>Assumption: </a:t>
            </a:r>
            <a:r>
              <a:rPr sz="2400" spc="-40" dirty="0">
                <a:solidFill>
                  <a:srgbClr val="424242"/>
                </a:solidFill>
                <a:latin typeface="Arial"/>
                <a:cs typeface="Arial"/>
              </a:rPr>
              <a:t>Most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people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have </a:t>
            </a:r>
            <a:r>
              <a:rPr sz="2400" spc="-95" dirty="0">
                <a:solidFill>
                  <a:srgbClr val="424242"/>
                </a:solidFill>
                <a:latin typeface="Arial"/>
                <a:cs typeface="Arial"/>
              </a:rPr>
              <a:t>cursory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familiarity</a:t>
            </a:r>
            <a:r>
              <a:rPr sz="2400" spc="-204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10" dirty="0">
                <a:solidFill>
                  <a:srgbClr val="424242"/>
                </a:solidFill>
                <a:latin typeface="Arial"/>
                <a:cs typeface="Arial"/>
              </a:rPr>
              <a:t>with  </a:t>
            </a:r>
            <a:r>
              <a:rPr sz="2400" spc="-210" dirty="0">
                <a:solidFill>
                  <a:srgbClr val="424242"/>
                </a:solidFill>
                <a:latin typeface="Arial"/>
                <a:cs typeface="Arial"/>
              </a:rPr>
              <a:t>HTML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 </a:t>
            </a:r>
            <a:r>
              <a:rPr sz="2400" spc="-385" dirty="0">
                <a:solidFill>
                  <a:srgbClr val="424242"/>
                </a:solidFill>
                <a:latin typeface="Arial"/>
                <a:cs typeface="Arial"/>
              </a:rPr>
              <a:t>CSS.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Therefore we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will: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200">
              <a:latin typeface="Times New Roman"/>
              <a:cs typeface="Times New Roman"/>
            </a:endParaRPr>
          </a:p>
          <a:p>
            <a:pPr marL="469900" indent="-306705">
              <a:lnSpc>
                <a:spcPct val="100000"/>
              </a:lnSpc>
              <a:spcBef>
                <a:spcPts val="5"/>
              </a:spcBef>
              <a:buSzPct val="83333"/>
              <a:buFont typeface="Arial"/>
              <a:buChar char="-"/>
              <a:tabLst>
                <a:tab pos="469265" algn="l"/>
                <a:tab pos="469900" algn="l"/>
              </a:tabLst>
            </a:pPr>
            <a:r>
              <a:rPr sz="2400" b="1" spc="-220" dirty="0">
                <a:solidFill>
                  <a:srgbClr val="424242"/>
                </a:solidFill>
                <a:latin typeface="Arial"/>
                <a:cs typeface="Arial"/>
              </a:rPr>
              <a:t>Speed </a:t>
            </a:r>
            <a:r>
              <a:rPr sz="2400" b="1" spc="-160" dirty="0">
                <a:solidFill>
                  <a:srgbClr val="424242"/>
                </a:solidFill>
                <a:latin typeface="Arial"/>
                <a:cs typeface="Arial"/>
              </a:rPr>
              <a:t>through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obvious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24242"/>
                </a:solidFill>
                <a:latin typeface="Arial"/>
                <a:cs typeface="Arial"/>
              </a:rPr>
              <a:t>stuff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Font typeface="Arial"/>
              <a:buChar char="-"/>
              <a:tabLst>
                <a:tab pos="469265" algn="l"/>
                <a:tab pos="469900" algn="l"/>
              </a:tabLst>
            </a:pPr>
            <a:r>
              <a:rPr sz="2400" b="1" spc="-229" dirty="0">
                <a:solidFill>
                  <a:srgbClr val="424242"/>
                </a:solidFill>
                <a:latin typeface="Arial"/>
                <a:cs typeface="Arial"/>
              </a:rPr>
              <a:t>Skip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self-explanatory</a:t>
            </a:r>
            <a:r>
              <a:rPr sz="2400" spc="-2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syntax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Font typeface="Arial"/>
              <a:buChar char="-"/>
              <a:tabLst>
                <a:tab pos="469265" algn="l"/>
                <a:tab pos="469900" algn="l"/>
              </a:tabLst>
            </a:pPr>
            <a:r>
              <a:rPr sz="2400" b="1" spc="-229" dirty="0">
                <a:solidFill>
                  <a:srgbClr val="424242"/>
                </a:solidFill>
                <a:latin typeface="Arial"/>
                <a:cs typeface="Arial"/>
              </a:rPr>
              <a:t>Skip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parts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you </a:t>
            </a: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can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look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up </a:t>
            </a:r>
            <a:r>
              <a:rPr sz="2400" spc="-120" dirty="0">
                <a:solidFill>
                  <a:srgbClr val="424242"/>
                </a:solidFill>
                <a:latin typeface="Arial"/>
                <a:cs typeface="Arial"/>
              </a:rPr>
              <a:t>easily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through</a:t>
            </a:r>
            <a:r>
              <a:rPr sz="2400" spc="-28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45" dirty="0">
                <a:solidFill>
                  <a:srgbClr val="424242"/>
                </a:solidFill>
                <a:latin typeface="Arial"/>
                <a:cs typeface="Arial"/>
              </a:rPr>
              <a:t>Google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144905">
              <a:lnSpc>
                <a:spcPct val="100000"/>
              </a:lnSpc>
              <a:spcBef>
                <a:spcPts val="1500"/>
              </a:spcBef>
            </a:pPr>
            <a:r>
              <a:rPr sz="2400" b="1" spc="-135" dirty="0">
                <a:solidFill>
                  <a:srgbClr val="424242"/>
                </a:solidFill>
                <a:latin typeface="Arial"/>
                <a:cs typeface="Arial"/>
              </a:rPr>
              <a:t>Therefore, </a:t>
            </a:r>
            <a:r>
              <a:rPr sz="2400" b="1" spc="-155" dirty="0">
                <a:solidFill>
                  <a:srgbClr val="424242"/>
                </a:solidFill>
                <a:latin typeface="Arial"/>
                <a:cs typeface="Arial"/>
              </a:rPr>
              <a:t>be </a:t>
            </a:r>
            <a:r>
              <a:rPr sz="2400" b="1" spc="-225" dirty="0">
                <a:solidFill>
                  <a:srgbClr val="424242"/>
                </a:solidFill>
                <a:latin typeface="Arial"/>
                <a:cs typeface="Arial"/>
              </a:rPr>
              <a:t>aggressive </a:t>
            </a:r>
            <a:r>
              <a:rPr sz="2400" b="1" spc="-80" dirty="0">
                <a:solidFill>
                  <a:srgbClr val="424242"/>
                </a:solidFill>
                <a:latin typeface="Arial"/>
                <a:cs typeface="Arial"/>
              </a:rPr>
              <a:t>with</a:t>
            </a:r>
            <a:r>
              <a:rPr sz="2400" b="1" spc="1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1" spc="-175" dirty="0">
                <a:solidFill>
                  <a:srgbClr val="424242"/>
                </a:solidFill>
                <a:latin typeface="Arial"/>
                <a:cs typeface="Arial"/>
              </a:rPr>
              <a:t>questions!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24046" y="4981140"/>
            <a:ext cx="314325" cy="481965"/>
          </a:xfrm>
          <a:custGeom>
            <a:avLst/>
            <a:gdLst/>
            <a:ahLst/>
            <a:cxnLst/>
            <a:rect l="l" t="t" r="r" b="b"/>
            <a:pathLst>
              <a:path w="314325" h="481964">
                <a:moveTo>
                  <a:pt x="157049" y="481799"/>
                </a:moveTo>
                <a:lnTo>
                  <a:pt x="129137" y="283724"/>
                </a:lnTo>
                <a:lnTo>
                  <a:pt x="0" y="240899"/>
                </a:lnTo>
                <a:lnTo>
                  <a:pt x="129137" y="198074"/>
                </a:lnTo>
                <a:lnTo>
                  <a:pt x="157049" y="0"/>
                </a:lnTo>
                <a:lnTo>
                  <a:pt x="184962" y="198074"/>
                </a:lnTo>
                <a:lnTo>
                  <a:pt x="314099" y="240899"/>
                </a:lnTo>
                <a:lnTo>
                  <a:pt x="184962" y="283724"/>
                </a:lnTo>
                <a:lnTo>
                  <a:pt x="157049" y="481799"/>
                </a:lnTo>
                <a:close/>
              </a:path>
            </a:pathLst>
          </a:custGeom>
          <a:solidFill>
            <a:srgbClr val="F0C1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23135" y="4981140"/>
            <a:ext cx="314325" cy="481965"/>
          </a:xfrm>
          <a:custGeom>
            <a:avLst/>
            <a:gdLst/>
            <a:ahLst/>
            <a:cxnLst/>
            <a:rect l="l" t="t" r="r" b="b"/>
            <a:pathLst>
              <a:path w="314325" h="481964">
                <a:moveTo>
                  <a:pt x="157049" y="481799"/>
                </a:moveTo>
                <a:lnTo>
                  <a:pt x="129149" y="283724"/>
                </a:lnTo>
                <a:lnTo>
                  <a:pt x="0" y="240899"/>
                </a:lnTo>
                <a:lnTo>
                  <a:pt x="129149" y="198074"/>
                </a:lnTo>
                <a:lnTo>
                  <a:pt x="157049" y="0"/>
                </a:lnTo>
                <a:lnTo>
                  <a:pt x="184949" y="198074"/>
                </a:lnTo>
                <a:lnTo>
                  <a:pt x="314099" y="240899"/>
                </a:lnTo>
                <a:lnTo>
                  <a:pt x="184949" y="283724"/>
                </a:lnTo>
                <a:lnTo>
                  <a:pt x="157049" y="481799"/>
                </a:lnTo>
                <a:close/>
              </a:path>
            </a:pathLst>
          </a:custGeom>
          <a:solidFill>
            <a:srgbClr val="F0C13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33185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5" dirty="0"/>
              <a:t>What </a:t>
            </a:r>
            <a:r>
              <a:rPr spc="-114" dirty="0"/>
              <a:t>is</a:t>
            </a:r>
            <a:r>
              <a:rPr spc="-785" dirty="0"/>
              <a:t> </a:t>
            </a:r>
            <a:r>
              <a:rPr spc="-45" dirty="0"/>
              <a:t>HTML?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5722" y="1567741"/>
            <a:ext cx="7350125" cy="17018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400" b="1" spc="-220" dirty="0">
                <a:solidFill>
                  <a:srgbClr val="424242"/>
                </a:solidFill>
                <a:latin typeface="Arial"/>
                <a:cs typeface="Arial"/>
              </a:rPr>
              <a:t>HTML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(</a:t>
            </a:r>
            <a:r>
              <a:rPr sz="2400" b="1" spc="-75" dirty="0">
                <a:solidFill>
                  <a:srgbClr val="424242"/>
                </a:solidFill>
                <a:latin typeface="Arial"/>
                <a:cs typeface="Arial"/>
              </a:rPr>
              <a:t>H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yper</a:t>
            </a:r>
            <a:r>
              <a:rPr sz="2400" b="1" spc="-75" dirty="0">
                <a:solidFill>
                  <a:srgbClr val="424242"/>
                </a:solidFill>
                <a:latin typeface="Arial"/>
                <a:cs typeface="Arial"/>
              </a:rPr>
              <a:t>t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ext </a:t>
            </a:r>
            <a:r>
              <a:rPr sz="2400" b="1" spc="-55" dirty="0">
                <a:solidFill>
                  <a:srgbClr val="424242"/>
                </a:solidFill>
                <a:latin typeface="Arial"/>
                <a:cs typeface="Arial"/>
              </a:rPr>
              <a:t>M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arkup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1" spc="-180" dirty="0">
                <a:solidFill>
                  <a:srgbClr val="424242"/>
                </a:solidFill>
                <a:latin typeface="Arial"/>
                <a:cs typeface="Arial"/>
              </a:rPr>
              <a:t>L</a:t>
            </a:r>
            <a:r>
              <a:rPr sz="2400" spc="-180" dirty="0">
                <a:solidFill>
                  <a:srgbClr val="424242"/>
                </a:solidFill>
                <a:latin typeface="Arial"/>
                <a:cs typeface="Arial"/>
              </a:rPr>
              <a:t>anguage)</a:t>
            </a:r>
            <a:endParaRPr sz="2400">
              <a:latin typeface="Arial"/>
              <a:cs typeface="Arial"/>
            </a:endParaRPr>
          </a:p>
          <a:p>
            <a:pPr marL="469900" marR="5080" indent="-306705">
              <a:lnSpc>
                <a:spcPct val="114599"/>
              </a:lnSpc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45" dirty="0">
                <a:solidFill>
                  <a:srgbClr val="424242"/>
                </a:solidFill>
                <a:latin typeface="Arial"/>
                <a:cs typeface="Arial"/>
              </a:rPr>
              <a:t>Describes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b="1" spc="-140" dirty="0">
                <a:solidFill>
                  <a:srgbClr val="424242"/>
                </a:solidFill>
                <a:latin typeface="Arial"/>
                <a:cs typeface="Arial"/>
              </a:rPr>
              <a:t>content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 </a:t>
            </a:r>
            <a:r>
              <a:rPr sz="2400" b="1" spc="-150" dirty="0">
                <a:solidFill>
                  <a:srgbClr val="424242"/>
                </a:solidFill>
                <a:latin typeface="Arial"/>
                <a:cs typeface="Arial"/>
              </a:rPr>
              <a:t>structure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of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web 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page;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not 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programming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language.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95" dirty="0">
                <a:solidFill>
                  <a:srgbClr val="424242"/>
                </a:solidFill>
                <a:latin typeface="Arial"/>
                <a:cs typeface="Arial"/>
              </a:rPr>
              <a:t>Made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up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of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building </a:t>
            </a:r>
            <a:r>
              <a:rPr sz="2400" spc="-120" dirty="0">
                <a:solidFill>
                  <a:srgbClr val="424242"/>
                </a:solidFill>
                <a:latin typeface="Arial"/>
                <a:cs typeface="Arial"/>
              </a:rPr>
              <a:t>blocks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called</a:t>
            </a:r>
            <a:r>
              <a:rPr sz="2400" spc="-34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1" spc="-140" dirty="0">
                <a:solidFill>
                  <a:srgbClr val="424242"/>
                </a:solidFill>
                <a:latin typeface="Arial"/>
                <a:cs typeface="Arial"/>
              </a:rPr>
              <a:t>elements</a:t>
            </a:r>
            <a:r>
              <a:rPr sz="2400" spc="-140" dirty="0">
                <a:solidFill>
                  <a:srgbClr val="424242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0148" y="3709927"/>
            <a:ext cx="7313295" cy="2231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65" dirty="0">
                <a:solidFill>
                  <a:srgbClr val="3369E8"/>
                </a:solidFill>
                <a:latin typeface="Arial"/>
                <a:cs typeface="Arial"/>
              </a:rPr>
              <a:t>&lt;p&gt;</a:t>
            </a:r>
            <a:endParaRPr sz="3600">
              <a:latin typeface="Arial"/>
              <a:cs typeface="Arial"/>
            </a:endParaRPr>
          </a:p>
          <a:p>
            <a:pPr marL="514350">
              <a:lnSpc>
                <a:spcPct val="100000"/>
              </a:lnSpc>
              <a:spcBef>
                <a:spcPts val="30"/>
              </a:spcBef>
              <a:tabLst>
                <a:tab pos="1767839" algn="l"/>
                <a:tab pos="2526030" algn="l"/>
              </a:tabLst>
            </a:pPr>
            <a:r>
              <a:rPr sz="3600" spc="-480" dirty="0">
                <a:latin typeface="Arial"/>
                <a:cs typeface="Arial"/>
              </a:rPr>
              <a:t>HTML	</a:t>
            </a:r>
            <a:r>
              <a:rPr sz="3600" spc="670" dirty="0">
                <a:latin typeface="Arial"/>
                <a:cs typeface="Arial"/>
              </a:rPr>
              <a:t>is	</a:t>
            </a:r>
            <a:r>
              <a:rPr sz="3600" b="1" spc="-40" dirty="0">
                <a:solidFill>
                  <a:srgbClr val="009924"/>
                </a:solidFill>
                <a:latin typeface="Arial"/>
                <a:cs typeface="Arial"/>
              </a:rPr>
              <a:t>&lt;em&gt;</a:t>
            </a:r>
            <a:r>
              <a:rPr sz="3600" spc="-40" dirty="0">
                <a:latin typeface="Arial"/>
                <a:cs typeface="Arial"/>
              </a:rPr>
              <a:t>awesome!!!</a:t>
            </a:r>
            <a:r>
              <a:rPr sz="3600" b="1" spc="-40" dirty="0">
                <a:solidFill>
                  <a:srgbClr val="009924"/>
                </a:solidFill>
                <a:latin typeface="Arial"/>
                <a:cs typeface="Arial"/>
              </a:rPr>
              <a:t>&lt;/em&gt;</a:t>
            </a:r>
            <a:endParaRPr sz="3600">
              <a:latin typeface="Arial"/>
              <a:cs typeface="Arial"/>
            </a:endParaRPr>
          </a:p>
          <a:p>
            <a:pPr marL="514984">
              <a:lnSpc>
                <a:spcPct val="100000"/>
              </a:lnSpc>
              <a:spcBef>
                <a:spcPts val="30"/>
              </a:spcBef>
              <a:tabLst>
                <a:tab pos="1768475" algn="l"/>
                <a:tab pos="5779135" algn="l"/>
              </a:tabLst>
            </a:pPr>
            <a:r>
              <a:rPr sz="3600" b="1" spc="-155" dirty="0">
                <a:solidFill>
                  <a:srgbClr val="009924"/>
                </a:solidFill>
                <a:latin typeface="Arial"/>
                <a:cs typeface="Arial"/>
              </a:rPr>
              <a:t>&lt;img	</a:t>
            </a:r>
            <a:r>
              <a:rPr sz="3600" b="1" spc="15" dirty="0">
                <a:solidFill>
                  <a:srgbClr val="009924"/>
                </a:solidFill>
                <a:latin typeface="Arial"/>
                <a:cs typeface="Arial"/>
              </a:rPr>
              <a:t>src="puppy.png"	</a:t>
            </a:r>
            <a:r>
              <a:rPr sz="3600" b="1" spc="420" dirty="0">
                <a:solidFill>
                  <a:srgbClr val="009924"/>
                </a:solidFill>
                <a:latin typeface="Arial"/>
                <a:cs typeface="Arial"/>
              </a:rPr>
              <a:t>/&gt;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3600" b="1" spc="120" dirty="0">
                <a:solidFill>
                  <a:srgbClr val="3369E8"/>
                </a:solidFill>
                <a:latin typeface="Arial"/>
                <a:cs typeface="Arial"/>
              </a:rPr>
              <a:t>&lt;/p&gt;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6037580" cy="8616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Basic</a:t>
            </a:r>
            <a:r>
              <a:rPr spc="-345" dirty="0"/>
              <a:t> </a:t>
            </a:r>
            <a:r>
              <a:rPr spc="50" dirty="0"/>
              <a:t>HTML</a:t>
            </a:r>
            <a:r>
              <a:rPr spc="-340" dirty="0"/>
              <a:t> </a:t>
            </a:r>
            <a:r>
              <a:rPr spc="35" dirty="0"/>
              <a:t>page</a:t>
            </a:r>
            <a:r>
              <a:rPr spc="-345" dirty="0"/>
              <a:t> </a:t>
            </a:r>
            <a:r>
              <a:rPr spc="-35" dirty="0"/>
              <a:t>structure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70" dirty="0"/>
              <a:t>(i.e. </a:t>
            </a:r>
            <a:r>
              <a:rPr sz="1800" spc="-25" dirty="0"/>
              <a:t>copy/paste</a:t>
            </a:r>
            <a:r>
              <a:rPr sz="1800" spc="-165" dirty="0"/>
              <a:t> </a:t>
            </a:r>
            <a:r>
              <a:rPr sz="1800" spc="-15" dirty="0"/>
              <a:t>boilerplate)</a:t>
            </a:r>
            <a:endParaRPr sz="1800"/>
          </a:p>
        </p:txBody>
      </p:sp>
      <p:sp>
        <p:nvSpPr>
          <p:cNvPr id="3" name="object 3"/>
          <p:cNvSpPr txBox="1"/>
          <p:nvPr/>
        </p:nvSpPr>
        <p:spPr>
          <a:xfrm>
            <a:off x="2443068" y="1856301"/>
            <a:ext cx="4213225" cy="3648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  <a:tabLst>
                <a:tab pos="1683385" algn="l"/>
              </a:tabLst>
            </a:pPr>
            <a:r>
              <a:rPr sz="2400" spc="-204" dirty="0">
                <a:latin typeface="Arial"/>
                <a:cs typeface="Arial"/>
              </a:rPr>
              <a:t>&lt;!DOCTYPE	</a:t>
            </a:r>
            <a:r>
              <a:rPr sz="2400" spc="125" dirty="0">
                <a:latin typeface="Arial"/>
                <a:cs typeface="Arial"/>
              </a:rPr>
              <a:t>html&gt;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90" dirty="0">
                <a:latin typeface="Arial"/>
                <a:cs typeface="Arial"/>
              </a:rPr>
              <a:t>&lt;html&gt;</a:t>
            </a:r>
            <a:endParaRPr sz="2400">
              <a:latin typeface="Arial"/>
              <a:cs typeface="Arial"/>
            </a:endParaRPr>
          </a:p>
          <a:p>
            <a:pPr marL="347345">
              <a:lnSpc>
                <a:spcPts val="2850"/>
              </a:lnSpc>
            </a:pPr>
            <a:r>
              <a:rPr sz="2400" spc="-45" dirty="0">
                <a:latin typeface="Arial"/>
                <a:cs typeface="Arial"/>
              </a:rPr>
              <a:t>&lt;head&gt;</a:t>
            </a:r>
            <a:endParaRPr sz="2400">
              <a:latin typeface="Arial"/>
              <a:cs typeface="Arial"/>
            </a:endParaRPr>
          </a:p>
          <a:p>
            <a:pPr marL="520700">
              <a:lnSpc>
                <a:spcPts val="2850"/>
              </a:lnSpc>
              <a:tabLst>
                <a:tab pos="2191385" algn="l"/>
              </a:tabLst>
            </a:pPr>
            <a:r>
              <a:rPr sz="2400" spc="215" dirty="0">
                <a:latin typeface="Arial"/>
                <a:cs typeface="Arial"/>
              </a:rPr>
              <a:t>&lt;title&gt;CS	</a:t>
            </a:r>
            <a:r>
              <a:rPr sz="2400" spc="245" dirty="0">
                <a:latin typeface="Arial"/>
                <a:cs typeface="Arial"/>
              </a:rPr>
              <a:t>193X&lt;/title&gt;</a:t>
            </a:r>
            <a:endParaRPr sz="2400">
              <a:latin typeface="Arial"/>
              <a:cs typeface="Arial"/>
            </a:endParaRPr>
          </a:p>
          <a:p>
            <a:pPr marL="347345">
              <a:lnSpc>
                <a:spcPts val="2865"/>
              </a:lnSpc>
            </a:pPr>
            <a:r>
              <a:rPr sz="2400" spc="55" dirty="0">
                <a:latin typeface="Arial"/>
                <a:cs typeface="Arial"/>
              </a:rPr>
              <a:t>&lt;/head&gt;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50">
              <a:latin typeface="Times New Roman"/>
              <a:cs typeface="Times New Roman"/>
            </a:endParaRPr>
          </a:p>
          <a:p>
            <a:pPr marL="347345">
              <a:lnSpc>
                <a:spcPts val="2865"/>
              </a:lnSpc>
            </a:pPr>
            <a:r>
              <a:rPr sz="2400" spc="-20" dirty="0">
                <a:latin typeface="Arial"/>
                <a:cs typeface="Arial"/>
              </a:rPr>
              <a:t>&lt;body&gt;</a:t>
            </a:r>
            <a:endParaRPr sz="2400">
              <a:latin typeface="Arial"/>
              <a:cs typeface="Arial"/>
            </a:endParaRPr>
          </a:p>
          <a:p>
            <a:pPr marL="518795">
              <a:lnSpc>
                <a:spcPts val="2850"/>
              </a:lnSpc>
            </a:pPr>
            <a:r>
              <a:rPr sz="2400" i="1" spc="-5" dirty="0">
                <a:latin typeface="Arial"/>
                <a:cs typeface="Arial"/>
              </a:rPr>
              <a:t>... </a:t>
            </a:r>
            <a:r>
              <a:rPr sz="2400" i="1" dirty="0">
                <a:latin typeface="Arial"/>
                <a:cs typeface="Arial"/>
              </a:rPr>
              <a:t>contents </a:t>
            </a:r>
            <a:r>
              <a:rPr sz="2400" i="1" spc="-5" dirty="0">
                <a:latin typeface="Arial"/>
                <a:cs typeface="Arial"/>
              </a:rPr>
              <a:t>of the</a:t>
            </a:r>
            <a:r>
              <a:rPr sz="2400" i="1" spc="-65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page...</a:t>
            </a:r>
            <a:endParaRPr sz="2400">
              <a:latin typeface="Arial"/>
              <a:cs typeface="Arial"/>
            </a:endParaRPr>
          </a:p>
          <a:p>
            <a:pPr marL="347345">
              <a:lnSpc>
                <a:spcPts val="2850"/>
              </a:lnSpc>
            </a:pPr>
            <a:r>
              <a:rPr sz="2400" spc="75" dirty="0">
                <a:latin typeface="Arial"/>
                <a:cs typeface="Arial"/>
              </a:rPr>
              <a:t>&lt;/body&gt;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170" dirty="0">
                <a:latin typeface="Arial"/>
                <a:cs typeface="Arial"/>
              </a:rPr>
              <a:t>&lt;/html&gt;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07995" y="6087788"/>
            <a:ext cx="4728210" cy="490220"/>
          </a:xfrm>
          <a:prstGeom prst="rect">
            <a:avLst/>
          </a:prstGeom>
          <a:solidFill>
            <a:srgbClr val="EDEDED">
              <a:alpha val="54618"/>
            </a:srgbClr>
          </a:solidFill>
        </p:spPr>
        <p:txBody>
          <a:bodyPr vert="horz" wrap="square" lIns="0" tIns="22860" rIns="0" bIns="0" rtlCol="0">
            <a:spAutoFit/>
          </a:bodyPr>
          <a:lstStyle/>
          <a:p>
            <a:pPr marL="481330">
              <a:lnSpc>
                <a:spcPct val="100000"/>
              </a:lnSpc>
              <a:spcBef>
                <a:spcPts val="180"/>
              </a:spcBef>
            </a:pPr>
            <a:r>
              <a:rPr sz="2400" spc="-210" dirty="0">
                <a:solidFill>
                  <a:srgbClr val="424242"/>
                </a:solidFill>
                <a:latin typeface="Arial"/>
                <a:cs typeface="Arial"/>
              </a:rPr>
              <a:t>Saved 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in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 </a:t>
            </a:r>
            <a:r>
              <a:rPr sz="2400" i="1" spc="15" dirty="0">
                <a:solidFill>
                  <a:srgbClr val="424242"/>
                </a:solidFill>
                <a:latin typeface="Arial"/>
                <a:cs typeface="Arial"/>
              </a:rPr>
              <a:t>filename</a:t>
            </a:r>
            <a:r>
              <a:rPr sz="2400" b="1" spc="15" dirty="0">
                <a:solidFill>
                  <a:srgbClr val="424242"/>
                </a:solidFill>
                <a:latin typeface="Arial"/>
                <a:cs typeface="Arial"/>
              </a:rPr>
              <a:t>.html</a:t>
            </a:r>
            <a:r>
              <a:rPr sz="2400" b="1" spc="-6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file.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3273" y="2923547"/>
            <a:ext cx="25057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85" dirty="0"/>
              <a:t>Syllabus</a:t>
            </a:r>
            <a:endParaRPr sz="4800"/>
          </a:p>
        </p:txBody>
      </p:sp>
    </p:spTree>
    <p:extLst>
      <p:ext uri="{BB962C8B-B14F-4D97-AF65-F5344CB8AC3E}">
        <p14:creationId xmlns:p14="http://schemas.microsoft.com/office/powerpoint/2010/main" val="12444855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6037580" cy="8616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Basic</a:t>
            </a:r>
            <a:r>
              <a:rPr spc="-345" dirty="0"/>
              <a:t> </a:t>
            </a:r>
            <a:r>
              <a:rPr spc="50" dirty="0"/>
              <a:t>HTML</a:t>
            </a:r>
            <a:r>
              <a:rPr spc="-340" dirty="0"/>
              <a:t> </a:t>
            </a:r>
            <a:r>
              <a:rPr spc="35" dirty="0"/>
              <a:t>page</a:t>
            </a:r>
            <a:r>
              <a:rPr spc="-345" dirty="0"/>
              <a:t> </a:t>
            </a:r>
            <a:r>
              <a:rPr spc="-35" dirty="0"/>
              <a:t>structure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70" dirty="0"/>
              <a:t>(i.e. </a:t>
            </a:r>
            <a:r>
              <a:rPr sz="1800" spc="-25" dirty="0"/>
              <a:t>copy/paste</a:t>
            </a:r>
            <a:r>
              <a:rPr sz="1800" spc="-165" dirty="0"/>
              <a:t> </a:t>
            </a:r>
            <a:r>
              <a:rPr sz="1800" spc="-15" dirty="0"/>
              <a:t>boilerplate)</a:t>
            </a:r>
            <a:endParaRPr sz="1800"/>
          </a:p>
        </p:txBody>
      </p:sp>
      <p:sp>
        <p:nvSpPr>
          <p:cNvPr id="3" name="object 3"/>
          <p:cNvSpPr txBox="1"/>
          <p:nvPr/>
        </p:nvSpPr>
        <p:spPr>
          <a:xfrm>
            <a:off x="2443068" y="1856301"/>
            <a:ext cx="4218305" cy="1838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  <a:tabLst>
                <a:tab pos="1683385" algn="l"/>
              </a:tabLst>
            </a:pPr>
            <a:r>
              <a:rPr sz="2400" spc="-204" dirty="0">
                <a:latin typeface="Arial"/>
                <a:cs typeface="Arial"/>
              </a:rPr>
              <a:t>&lt;!DOCTYPE	</a:t>
            </a:r>
            <a:r>
              <a:rPr sz="2400" spc="125" dirty="0">
                <a:latin typeface="Arial"/>
                <a:cs typeface="Arial"/>
              </a:rPr>
              <a:t>html&gt;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90" dirty="0">
                <a:latin typeface="Arial"/>
                <a:cs typeface="Arial"/>
              </a:rPr>
              <a:t>&lt;html&gt;</a:t>
            </a:r>
            <a:endParaRPr sz="2400">
              <a:latin typeface="Arial"/>
              <a:cs typeface="Arial"/>
            </a:endParaRPr>
          </a:p>
          <a:p>
            <a:pPr marL="347345">
              <a:lnSpc>
                <a:spcPts val="2850"/>
              </a:lnSpc>
            </a:pPr>
            <a:r>
              <a:rPr sz="2400" b="1" spc="-90" dirty="0">
                <a:solidFill>
                  <a:srgbClr val="3369E8"/>
                </a:solidFill>
                <a:latin typeface="Arial"/>
                <a:cs typeface="Arial"/>
              </a:rPr>
              <a:t>&lt;head&gt;</a:t>
            </a:r>
            <a:endParaRPr sz="2400">
              <a:latin typeface="Arial"/>
              <a:cs typeface="Arial"/>
            </a:endParaRPr>
          </a:p>
          <a:p>
            <a:pPr marL="520700">
              <a:lnSpc>
                <a:spcPts val="2850"/>
              </a:lnSpc>
              <a:tabLst>
                <a:tab pos="2195195" algn="l"/>
              </a:tabLst>
            </a:pPr>
            <a:r>
              <a:rPr sz="2400" b="1" spc="160" dirty="0">
                <a:latin typeface="Arial"/>
                <a:cs typeface="Arial"/>
              </a:rPr>
              <a:t>&lt;title&gt;</a:t>
            </a:r>
            <a:r>
              <a:rPr sz="2400" spc="160" dirty="0">
                <a:latin typeface="Arial"/>
                <a:cs typeface="Arial"/>
              </a:rPr>
              <a:t>CS	</a:t>
            </a:r>
            <a:r>
              <a:rPr sz="2400" spc="200" dirty="0">
                <a:latin typeface="Arial"/>
                <a:cs typeface="Arial"/>
              </a:rPr>
              <a:t>193X</a:t>
            </a:r>
            <a:r>
              <a:rPr sz="2400" b="1" spc="200" dirty="0">
                <a:latin typeface="Arial"/>
                <a:cs typeface="Arial"/>
              </a:rPr>
              <a:t>&lt;/title&gt;</a:t>
            </a:r>
            <a:endParaRPr sz="2400">
              <a:latin typeface="Arial"/>
              <a:cs typeface="Arial"/>
            </a:endParaRPr>
          </a:p>
          <a:p>
            <a:pPr marL="347345">
              <a:lnSpc>
                <a:spcPts val="2865"/>
              </a:lnSpc>
            </a:pPr>
            <a:r>
              <a:rPr sz="2400" b="1" spc="15" dirty="0">
                <a:solidFill>
                  <a:srgbClr val="3369E8"/>
                </a:solidFill>
                <a:latin typeface="Arial"/>
                <a:cs typeface="Arial"/>
              </a:rPr>
              <a:t>&lt;/head&gt;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43068" y="4027997"/>
            <a:ext cx="3883025" cy="1477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345">
              <a:lnSpc>
                <a:spcPts val="2865"/>
              </a:lnSpc>
              <a:spcBef>
                <a:spcPts val="100"/>
              </a:spcBef>
            </a:pPr>
            <a:r>
              <a:rPr sz="2400" b="1" spc="-110" dirty="0">
                <a:solidFill>
                  <a:srgbClr val="009924"/>
                </a:solidFill>
                <a:latin typeface="Arial"/>
                <a:cs typeface="Arial"/>
              </a:rPr>
              <a:t>&lt;body&gt;</a:t>
            </a:r>
            <a:endParaRPr sz="2400">
              <a:latin typeface="Arial"/>
              <a:cs typeface="Arial"/>
            </a:endParaRPr>
          </a:p>
          <a:p>
            <a:pPr marL="518795">
              <a:lnSpc>
                <a:spcPts val="2850"/>
              </a:lnSpc>
            </a:pPr>
            <a:r>
              <a:rPr sz="2400" i="1" spc="-5" dirty="0">
                <a:latin typeface="Arial"/>
                <a:cs typeface="Arial"/>
              </a:rPr>
              <a:t>... </a:t>
            </a:r>
            <a:r>
              <a:rPr sz="2400" i="1" dirty="0">
                <a:latin typeface="Arial"/>
                <a:cs typeface="Arial"/>
              </a:rPr>
              <a:t>contents </a:t>
            </a:r>
            <a:r>
              <a:rPr sz="2400" i="1" spc="-5" dirty="0">
                <a:latin typeface="Arial"/>
                <a:cs typeface="Arial"/>
              </a:rPr>
              <a:t>of the</a:t>
            </a:r>
            <a:r>
              <a:rPr sz="2400" i="1" spc="-105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page...</a:t>
            </a:r>
            <a:endParaRPr sz="2400">
              <a:latin typeface="Arial"/>
              <a:cs typeface="Arial"/>
            </a:endParaRPr>
          </a:p>
          <a:p>
            <a:pPr marL="347345">
              <a:lnSpc>
                <a:spcPts val="2850"/>
              </a:lnSpc>
            </a:pPr>
            <a:r>
              <a:rPr sz="2400" b="1" spc="-5" dirty="0">
                <a:solidFill>
                  <a:srgbClr val="009924"/>
                </a:solidFill>
                <a:latin typeface="Arial"/>
                <a:cs typeface="Arial"/>
              </a:rPr>
              <a:t>&lt;/body&gt;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170" dirty="0">
                <a:latin typeface="Arial"/>
                <a:cs typeface="Arial"/>
              </a:rPr>
              <a:t>&lt;/html&gt;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62795" y="2672369"/>
            <a:ext cx="485775" cy="1138555"/>
          </a:xfrm>
          <a:custGeom>
            <a:avLst/>
            <a:gdLst/>
            <a:ahLst/>
            <a:cxnLst/>
            <a:rect l="l" t="t" r="r" b="b"/>
            <a:pathLst>
              <a:path w="485775" h="1138554">
                <a:moveTo>
                  <a:pt x="485699" y="1138497"/>
                </a:moveTo>
                <a:lnTo>
                  <a:pt x="408938" y="1136433"/>
                </a:lnTo>
                <a:lnTo>
                  <a:pt x="342274" y="1130687"/>
                </a:lnTo>
                <a:lnTo>
                  <a:pt x="289704" y="1121925"/>
                </a:lnTo>
                <a:lnTo>
                  <a:pt x="242849" y="1098022"/>
                </a:lnTo>
                <a:lnTo>
                  <a:pt x="242849" y="609723"/>
                </a:lnTo>
                <a:lnTo>
                  <a:pt x="230468" y="596931"/>
                </a:lnTo>
                <a:lnTo>
                  <a:pt x="195993" y="585821"/>
                </a:lnTo>
                <a:lnTo>
                  <a:pt x="143423" y="577059"/>
                </a:lnTo>
                <a:lnTo>
                  <a:pt x="76759" y="571312"/>
                </a:lnTo>
                <a:lnTo>
                  <a:pt x="0" y="569248"/>
                </a:lnTo>
                <a:lnTo>
                  <a:pt x="76759" y="567185"/>
                </a:lnTo>
                <a:lnTo>
                  <a:pt x="143423" y="561438"/>
                </a:lnTo>
                <a:lnTo>
                  <a:pt x="195993" y="552676"/>
                </a:lnTo>
                <a:lnTo>
                  <a:pt x="242849" y="528773"/>
                </a:lnTo>
                <a:lnTo>
                  <a:pt x="242849" y="40474"/>
                </a:lnTo>
                <a:lnTo>
                  <a:pt x="255229" y="27683"/>
                </a:lnTo>
                <a:lnTo>
                  <a:pt x="289704" y="16572"/>
                </a:lnTo>
                <a:lnTo>
                  <a:pt x="342274" y="7810"/>
                </a:lnTo>
                <a:lnTo>
                  <a:pt x="408938" y="2063"/>
                </a:lnTo>
                <a:lnTo>
                  <a:pt x="485699" y="0"/>
                </a:lnTo>
              </a:path>
            </a:pathLst>
          </a:custGeom>
          <a:ln w="28574">
            <a:solidFill>
              <a:srgbClr val="3369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62795" y="4043966"/>
            <a:ext cx="485775" cy="1138555"/>
          </a:xfrm>
          <a:custGeom>
            <a:avLst/>
            <a:gdLst/>
            <a:ahLst/>
            <a:cxnLst/>
            <a:rect l="l" t="t" r="r" b="b"/>
            <a:pathLst>
              <a:path w="485775" h="1138554">
                <a:moveTo>
                  <a:pt x="485699" y="1138497"/>
                </a:moveTo>
                <a:lnTo>
                  <a:pt x="408938" y="1136433"/>
                </a:lnTo>
                <a:lnTo>
                  <a:pt x="342274" y="1130687"/>
                </a:lnTo>
                <a:lnTo>
                  <a:pt x="289704" y="1121925"/>
                </a:lnTo>
                <a:lnTo>
                  <a:pt x="242849" y="1098022"/>
                </a:lnTo>
                <a:lnTo>
                  <a:pt x="242849" y="609723"/>
                </a:lnTo>
                <a:lnTo>
                  <a:pt x="230468" y="596931"/>
                </a:lnTo>
                <a:lnTo>
                  <a:pt x="195993" y="585821"/>
                </a:lnTo>
                <a:lnTo>
                  <a:pt x="143423" y="577059"/>
                </a:lnTo>
                <a:lnTo>
                  <a:pt x="76759" y="571312"/>
                </a:lnTo>
                <a:lnTo>
                  <a:pt x="0" y="569248"/>
                </a:lnTo>
                <a:lnTo>
                  <a:pt x="76759" y="567185"/>
                </a:lnTo>
                <a:lnTo>
                  <a:pt x="143423" y="561438"/>
                </a:lnTo>
                <a:lnTo>
                  <a:pt x="195993" y="552676"/>
                </a:lnTo>
                <a:lnTo>
                  <a:pt x="242849" y="528773"/>
                </a:lnTo>
                <a:lnTo>
                  <a:pt x="242849" y="40474"/>
                </a:lnTo>
                <a:lnTo>
                  <a:pt x="255229" y="27683"/>
                </a:lnTo>
                <a:lnTo>
                  <a:pt x="289704" y="16572"/>
                </a:lnTo>
                <a:lnTo>
                  <a:pt x="342274" y="7810"/>
                </a:lnTo>
                <a:lnTo>
                  <a:pt x="408938" y="2063"/>
                </a:lnTo>
                <a:lnTo>
                  <a:pt x="485699" y="0"/>
                </a:lnTo>
              </a:path>
            </a:pathLst>
          </a:custGeom>
          <a:ln w="28574">
            <a:solidFill>
              <a:srgbClr val="0099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87998" y="2368662"/>
            <a:ext cx="182308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55" dirty="0">
                <a:latin typeface="Arial"/>
                <a:cs typeface="Arial"/>
              </a:rPr>
              <a:t>Metadata </a:t>
            </a:r>
            <a:r>
              <a:rPr sz="2000" spc="-5" dirty="0">
                <a:latin typeface="Arial"/>
                <a:cs typeface="Arial"/>
              </a:rPr>
              <a:t>that  </a:t>
            </a:r>
            <a:r>
              <a:rPr sz="2000" spc="-55" dirty="0">
                <a:latin typeface="Arial"/>
                <a:cs typeface="Arial"/>
              </a:rPr>
              <a:t>doesn't </a:t>
            </a:r>
            <a:r>
              <a:rPr sz="2000" spc="-90" dirty="0">
                <a:latin typeface="Arial"/>
                <a:cs typeface="Arial"/>
              </a:rPr>
              <a:t>appear</a:t>
            </a:r>
            <a:r>
              <a:rPr sz="2000" spc="-220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in  </a:t>
            </a:r>
            <a:r>
              <a:rPr sz="2000" spc="-25" dirty="0">
                <a:latin typeface="Arial"/>
                <a:cs typeface="Arial"/>
              </a:rPr>
              <a:t>the </a:t>
            </a:r>
            <a:r>
              <a:rPr sz="2000" spc="-30" dirty="0">
                <a:latin typeface="Arial"/>
                <a:cs typeface="Arial"/>
              </a:rPr>
              <a:t>viewport </a:t>
            </a:r>
            <a:r>
              <a:rPr sz="2000" spc="-10" dirty="0">
                <a:latin typeface="Arial"/>
                <a:cs typeface="Arial"/>
              </a:rPr>
              <a:t>of  </a:t>
            </a:r>
            <a:r>
              <a:rPr sz="2000" spc="-25" dirty="0">
                <a:latin typeface="Arial"/>
                <a:cs typeface="Arial"/>
              </a:rPr>
              <a:t>the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spc="-65" dirty="0">
                <a:latin typeface="Arial"/>
                <a:cs typeface="Arial"/>
              </a:rPr>
              <a:t>browser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7998" y="4172408"/>
            <a:ext cx="161417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90" dirty="0">
                <a:latin typeface="Arial"/>
                <a:cs typeface="Arial"/>
              </a:rPr>
              <a:t>Contents </a:t>
            </a:r>
            <a:r>
              <a:rPr sz="2000" spc="-5" dirty="0">
                <a:latin typeface="Arial"/>
                <a:cs typeface="Arial"/>
              </a:rPr>
              <a:t>that  </a:t>
            </a:r>
            <a:r>
              <a:rPr sz="2000" spc="-55" dirty="0">
                <a:latin typeface="Arial"/>
                <a:cs typeface="Arial"/>
              </a:rPr>
              <a:t>render </a:t>
            </a:r>
            <a:r>
              <a:rPr sz="2000" spc="-30" dirty="0">
                <a:latin typeface="Arial"/>
                <a:cs typeface="Arial"/>
              </a:rPr>
              <a:t>in the  viewport </a:t>
            </a:r>
            <a:r>
              <a:rPr sz="2000" spc="-5" dirty="0">
                <a:latin typeface="Arial"/>
                <a:cs typeface="Arial"/>
              </a:rPr>
              <a:t>of</a:t>
            </a:r>
            <a:r>
              <a:rPr sz="2000" spc="-254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the  </a:t>
            </a:r>
            <a:r>
              <a:rPr sz="2000" spc="-65" dirty="0">
                <a:latin typeface="Arial"/>
                <a:cs typeface="Arial"/>
              </a:rPr>
              <a:t>browser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785011" y="2901344"/>
            <a:ext cx="393065" cy="523875"/>
          </a:xfrm>
          <a:custGeom>
            <a:avLst/>
            <a:gdLst/>
            <a:ahLst/>
            <a:cxnLst/>
            <a:rect l="l" t="t" r="r" b="b"/>
            <a:pathLst>
              <a:path w="393065" h="523875">
                <a:moveTo>
                  <a:pt x="0" y="0"/>
                </a:moveTo>
                <a:lnTo>
                  <a:pt x="76431" y="2571"/>
                </a:lnTo>
                <a:lnTo>
                  <a:pt x="138843" y="9584"/>
                </a:lnTo>
                <a:lnTo>
                  <a:pt x="180920" y="19986"/>
                </a:lnTo>
                <a:lnTo>
                  <a:pt x="196349" y="32724"/>
                </a:lnTo>
                <a:lnTo>
                  <a:pt x="196349" y="229024"/>
                </a:lnTo>
                <a:lnTo>
                  <a:pt x="211778" y="241763"/>
                </a:lnTo>
                <a:lnTo>
                  <a:pt x="253855" y="252165"/>
                </a:lnTo>
                <a:lnTo>
                  <a:pt x="316267" y="259177"/>
                </a:lnTo>
                <a:lnTo>
                  <a:pt x="392699" y="261749"/>
                </a:lnTo>
                <a:lnTo>
                  <a:pt x="316267" y="264320"/>
                </a:lnTo>
                <a:lnTo>
                  <a:pt x="253855" y="271333"/>
                </a:lnTo>
                <a:lnTo>
                  <a:pt x="211778" y="281735"/>
                </a:lnTo>
                <a:lnTo>
                  <a:pt x="196349" y="294474"/>
                </a:lnTo>
                <a:lnTo>
                  <a:pt x="196349" y="490774"/>
                </a:lnTo>
                <a:lnTo>
                  <a:pt x="180920" y="503512"/>
                </a:lnTo>
                <a:lnTo>
                  <a:pt x="138843" y="513914"/>
                </a:lnTo>
                <a:lnTo>
                  <a:pt x="76431" y="520927"/>
                </a:lnTo>
                <a:lnTo>
                  <a:pt x="0" y="523498"/>
                </a:lnTo>
              </a:path>
            </a:pathLst>
          </a:custGeom>
          <a:ln w="28574">
            <a:solidFill>
              <a:srgbClr val="5E60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323630" y="2739307"/>
            <a:ext cx="16764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165" dirty="0">
                <a:latin typeface="Arial"/>
                <a:cs typeface="Arial"/>
              </a:rPr>
              <a:t>E.g. </a:t>
            </a:r>
            <a:r>
              <a:rPr sz="2000" b="1" spc="250" dirty="0">
                <a:latin typeface="Arial"/>
                <a:cs typeface="Arial"/>
              </a:rPr>
              <a:t>&lt;title&gt;  </a:t>
            </a:r>
            <a:r>
              <a:rPr sz="2000" spc="-120" dirty="0">
                <a:latin typeface="Arial"/>
                <a:cs typeface="Arial"/>
              </a:rPr>
              <a:t>shows </a:t>
            </a:r>
            <a:r>
              <a:rPr sz="2000" spc="-65" dirty="0">
                <a:latin typeface="Arial"/>
                <a:cs typeface="Arial"/>
              </a:rPr>
              <a:t>up </a:t>
            </a:r>
            <a:r>
              <a:rPr sz="2000" spc="-190" dirty="0">
                <a:latin typeface="Arial"/>
                <a:cs typeface="Arial"/>
              </a:rPr>
              <a:t>as </a:t>
            </a:r>
            <a:r>
              <a:rPr sz="2000" spc="-30" dirty="0">
                <a:latin typeface="Arial"/>
                <a:cs typeface="Arial"/>
              </a:rPr>
              <a:t>the  </a:t>
            </a:r>
            <a:r>
              <a:rPr sz="2000" spc="-105" dirty="0">
                <a:latin typeface="Arial"/>
                <a:cs typeface="Arial"/>
              </a:rPr>
              <a:t>name </a:t>
            </a:r>
            <a:r>
              <a:rPr sz="2000" spc="-5" dirty="0">
                <a:latin typeface="Arial"/>
                <a:cs typeface="Arial"/>
              </a:rPr>
              <a:t>of </a:t>
            </a:r>
            <a:r>
              <a:rPr sz="2000" spc="-25" dirty="0">
                <a:latin typeface="Arial"/>
                <a:cs typeface="Arial"/>
              </a:rPr>
              <a:t>the</a:t>
            </a:r>
            <a:r>
              <a:rPr sz="2000" spc="-305" dirty="0">
                <a:latin typeface="Arial"/>
                <a:cs typeface="Arial"/>
              </a:rPr>
              <a:t> </a:t>
            </a:r>
            <a:r>
              <a:rPr sz="2000" spc="-40" dirty="0">
                <a:latin typeface="Arial"/>
                <a:cs typeface="Arial"/>
              </a:rPr>
              <a:t>tab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35433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0" dirty="0"/>
              <a:t>HTML</a:t>
            </a:r>
            <a:r>
              <a:rPr spc="-400" dirty="0"/>
              <a:t> </a:t>
            </a:r>
            <a:r>
              <a:rPr spc="10" dirty="0"/>
              <a:t>elements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4866" y="4262959"/>
            <a:ext cx="8072120" cy="21209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394335" indent="-381635">
              <a:lnSpc>
                <a:spcPct val="100000"/>
              </a:lnSpc>
              <a:spcBef>
                <a:spcPts val="520"/>
              </a:spcBef>
              <a:buSzPct val="83333"/>
              <a:buChar char="●"/>
              <a:tabLst>
                <a:tab pos="394335" algn="l"/>
                <a:tab pos="394970" algn="l"/>
              </a:tabLst>
            </a:pPr>
            <a:r>
              <a:rPr sz="2400" spc="-150" dirty="0">
                <a:solidFill>
                  <a:srgbClr val="424242"/>
                </a:solidFill>
                <a:latin typeface="Arial"/>
                <a:cs typeface="Arial"/>
              </a:rPr>
              <a:t>An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element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usually </a:t>
            </a:r>
            <a:r>
              <a:rPr sz="2400" spc="-180" dirty="0">
                <a:solidFill>
                  <a:srgbClr val="424242"/>
                </a:solidFill>
                <a:latin typeface="Arial"/>
                <a:cs typeface="Arial"/>
              </a:rPr>
              <a:t>has 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start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ending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tags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(</a:t>
            </a:r>
            <a:r>
              <a:rPr sz="2400" b="1" spc="-80" dirty="0">
                <a:solidFill>
                  <a:srgbClr val="424242"/>
                </a:solidFill>
                <a:latin typeface="Arial"/>
                <a:cs typeface="Arial"/>
              </a:rPr>
              <a:t>&lt;p&gt;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</a:t>
            </a:r>
            <a:r>
              <a:rPr sz="2400" spc="-27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1" spc="50" dirty="0">
                <a:solidFill>
                  <a:srgbClr val="424242"/>
                </a:solidFill>
                <a:latin typeface="Arial"/>
                <a:cs typeface="Arial"/>
              </a:rPr>
              <a:t>&lt;/p&gt;</a:t>
            </a:r>
            <a:r>
              <a:rPr sz="2400" spc="50" dirty="0">
                <a:solidFill>
                  <a:srgbClr val="424242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 marL="851535" lvl="1" indent="-381635">
              <a:lnSpc>
                <a:spcPct val="100000"/>
              </a:lnSpc>
              <a:spcBef>
                <a:spcPts val="420"/>
              </a:spcBef>
              <a:buSzPct val="83333"/>
              <a:buFont typeface="Arial"/>
              <a:buChar char="○"/>
              <a:tabLst>
                <a:tab pos="851535" algn="l"/>
                <a:tab pos="852169" algn="l"/>
              </a:tabLst>
            </a:pPr>
            <a:r>
              <a:rPr sz="2400" b="1" spc="-125" dirty="0">
                <a:solidFill>
                  <a:srgbClr val="424242"/>
                </a:solidFill>
                <a:latin typeface="Arial"/>
                <a:cs typeface="Arial"/>
              </a:rPr>
              <a:t>content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: </a:t>
            </a:r>
            <a:r>
              <a:rPr sz="2400" spc="-20" dirty="0">
                <a:solidFill>
                  <a:srgbClr val="424242"/>
                </a:solidFill>
                <a:latin typeface="Arial"/>
                <a:cs typeface="Arial"/>
              </a:rPr>
              <a:t>stuff 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in 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between 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start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end</a:t>
            </a:r>
            <a:r>
              <a:rPr sz="2400" spc="-50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tags</a:t>
            </a:r>
            <a:endParaRPr sz="2400">
              <a:latin typeface="Arial"/>
              <a:cs typeface="Arial"/>
            </a:endParaRPr>
          </a:p>
          <a:p>
            <a:pPr marL="394335" indent="-381635">
              <a:lnSpc>
                <a:spcPct val="100000"/>
              </a:lnSpc>
              <a:spcBef>
                <a:spcPts val="420"/>
              </a:spcBef>
              <a:buSzPct val="83333"/>
              <a:buChar char="●"/>
              <a:tabLst>
                <a:tab pos="394335" algn="l"/>
                <a:tab pos="394970" algn="l"/>
              </a:tabLst>
            </a:pPr>
            <a:r>
              <a:rPr sz="2400" spc="-150" dirty="0">
                <a:solidFill>
                  <a:srgbClr val="424242"/>
                </a:solidFill>
                <a:latin typeface="Arial"/>
                <a:cs typeface="Arial"/>
              </a:rPr>
              <a:t>An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element </a:t>
            </a: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can 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be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self-closing</a:t>
            </a:r>
            <a:r>
              <a:rPr sz="2400" spc="-17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(</a:t>
            </a:r>
            <a:r>
              <a:rPr sz="2400" b="1" spc="-85" dirty="0">
                <a:solidFill>
                  <a:srgbClr val="424242"/>
                </a:solidFill>
                <a:latin typeface="Arial"/>
                <a:cs typeface="Arial"/>
              </a:rPr>
              <a:t>img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 marL="394335" indent="-381635">
              <a:lnSpc>
                <a:spcPct val="100000"/>
              </a:lnSpc>
              <a:spcBef>
                <a:spcPts val="420"/>
              </a:spcBef>
              <a:buSzPct val="83333"/>
              <a:buChar char="●"/>
              <a:tabLst>
                <a:tab pos="394335" algn="l"/>
                <a:tab pos="394970" algn="l"/>
              </a:tabLst>
            </a:pPr>
            <a:r>
              <a:rPr sz="2400" spc="-150" dirty="0">
                <a:solidFill>
                  <a:srgbClr val="424242"/>
                </a:solidFill>
                <a:latin typeface="Arial"/>
                <a:cs typeface="Arial"/>
              </a:rPr>
              <a:t>An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element </a:t>
            </a: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can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have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attributes</a:t>
            </a:r>
            <a:r>
              <a:rPr sz="2400" spc="-14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50" dirty="0">
                <a:solidFill>
                  <a:srgbClr val="424242"/>
                </a:solidFill>
                <a:latin typeface="Arial"/>
                <a:cs typeface="Arial"/>
              </a:rPr>
              <a:t>(</a:t>
            </a:r>
            <a:r>
              <a:rPr sz="2400" b="1" spc="50" dirty="0">
                <a:solidFill>
                  <a:srgbClr val="424242"/>
                </a:solidFill>
                <a:latin typeface="Arial"/>
                <a:cs typeface="Arial"/>
              </a:rPr>
              <a:t>src="puppy.jpg"</a:t>
            </a:r>
            <a:r>
              <a:rPr sz="2400" spc="50" dirty="0">
                <a:solidFill>
                  <a:srgbClr val="424242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 marL="394335" indent="-381635">
              <a:lnSpc>
                <a:spcPct val="100000"/>
              </a:lnSpc>
              <a:spcBef>
                <a:spcPts val="420"/>
              </a:spcBef>
              <a:buSzPct val="83333"/>
              <a:buChar char="●"/>
              <a:tabLst>
                <a:tab pos="394335" algn="l"/>
                <a:tab pos="394970" algn="l"/>
              </a:tabLst>
            </a:pP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Elements </a:t>
            </a: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can 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contain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other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elements 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(</a:t>
            </a:r>
            <a:r>
              <a:rPr sz="2400" b="1" spc="-70" dirty="0">
                <a:solidFill>
                  <a:srgbClr val="424242"/>
                </a:solidFill>
                <a:latin typeface="Arial"/>
                <a:cs typeface="Arial"/>
              </a:rPr>
              <a:t>p </a:t>
            </a:r>
            <a:r>
              <a:rPr sz="2400" spc="-95" dirty="0">
                <a:solidFill>
                  <a:srgbClr val="424242"/>
                </a:solidFill>
                <a:latin typeface="Arial"/>
                <a:cs typeface="Arial"/>
              </a:rPr>
              <a:t>contains </a:t>
            </a:r>
            <a:r>
              <a:rPr sz="2400" b="1" spc="-420" dirty="0">
                <a:solidFill>
                  <a:srgbClr val="424242"/>
                </a:solidFill>
                <a:latin typeface="Arial"/>
                <a:cs typeface="Arial"/>
              </a:rPr>
              <a:t>em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</a:t>
            </a:r>
            <a:r>
              <a:rPr sz="2400" spc="-2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1" spc="-100" dirty="0">
                <a:solidFill>
                  <a:srgbClr val="424242"/>
                </a:solidFill>
                <a:latin typeface="Arial"/>
                <a:cs typeface="Arial"/>
              </a:rPr>
              <a:t>img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0148" y="1576331"/>
            <a:ext cx="7313295" cy="2231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65" dirty="0">
                <a:solidFill>
                  <a:srgbClr val="3369E8"/>
                </a:solidFill>
                <a:latin typeface="Arial"/>
                <a:cs typeface="Arial"/>
              </a:rPr>
              <a:t>&lt;p&gt;</a:t>
            </a:r>
            <a:endParaRPr sz="3600">
              <a:latin typeface="Arial"/>
              <a:cs typeface="Arial"/>
            </a:endParaRPr>
          </a:p>
          <a:p>
            <a:pPr marL="514350">
              <a:lnSpc>
                <a:spcPct val="100000"/>
              </a:lnSpc>
              <a:spcBef>
                <a:spcPts val="30"/>
              </a:spcBef>
              <a:tabLst>
                <a:tab pos="1767839" algn="l"/>
                <a:tab pos="2526030" algn="l"/>
              </a:tabLst>
            </a:pPr>
            <a:r>
              <a:rPr sz="3600" spc="-480" dirty="0">
                <a:latin typeface="Arial"/>
                <a:cs typeface="Arial"/>
              </a:rPr>
              <a:t>HTML	</a:t>
            </a:r>
            <a:r>
              <a:rPr sz="3600" spc="670" dirty="0">
                <a:latin typeface="Arial"/>
                <a:cs typeface="Arial"/>
              </a:rPr>
              <a:t>is	</a:t>
            </a:r>
            <a:r>
              <a:rPr sz="3600" b="1" spc="-40" dirty="0">
                <a:solidFill>
                  <a:srgbClr val="009924"/>
                </a:solidFill>
                <a:latin typeface="Arial"/>
                <a:cs typeface="Arial"/>
              </a:rPr>
              <a:t>&lt;em&gt;</a:t>
            </a:r>
            <a:r>
              <a:rPr sz="3600" spc="-40" dirty="0">
                <a:latin typeface="Arial"/>
                <a:cs typeface="Arial"/>
              </a:rPr>
              <a:t>awesome!!!</a:t>
            </a:r>
            <a:r>
              <a:rPr sz="3600" b="1" spc="-40" dirty="0">
                <a:solidFill>
                  <a:srgbClr val="009924"/>
                </a:solidFill>
                <a:latin typeface="Arial"/>
                <a:cs typeface="Arial"/>
              </a:rPr>
              <a:t>&lt;/em&gt;</a:t>
            </a:r>
            <a:endParaRPr sz="3600">
              <a:latin typeface="Arial"/>
              <a:cs typeface="Arial"/>
            </a:endParaRPr>
          </a:p>
          <a:p>
            <a:pPr marL="514984">
              <a:lnSpc>
                <a:spcPct val="100000"/>
              </a:lnSpc>
              <a:spcBef>
                <a:spcPts val="30"/>
              </a:spcBef>
              <a:tabLst>
                <a:tab pos="1768475" algn="l"/>
                <a:tab pos="5779135" algn="l"/>
              </a:tabLst>
            </a:pPr>
            <a:r>
              <a:rPr sz="3600" b="1" spc="-155" dirty="0">
                <a:solidFill>
                  <a:srgbClr val="009924"/>
                </a:solidFill>
                <a:latin typeface="Arial"/>
                <a:cs typeface="Arial"/>
              </a:rPr>
              <a:t>&lt;img	</a:t>
            </a:r>
            <a:r>
              <a:rPr sz="3600" b="1" spc="15" dirty="0">
                <a:solidFill>
                  <a:srgbClr val="009924"/>
                </a:solidFill>
                <a:latin typeface="Arial"/>
                <a:cs typeface="Arial"/>
              </a:rPr>
              <a:t>src="puppy.png"	</a:t>
            </a:r>
            <a:r>
              <a:rPr sz="3600" b="1" spc="420" dirty="0">
                <a:solidFill>
                  <a:srgbClr val="009924"/>
                </a:solidFill>
                <a:latin typeface="Arial"/>
                <a:cs typeface="Arial"/>
              </a:rPr>
              <a:t>/&gt;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3600" b="1" spc="120" dirty="0">
                <a:solidFill>
                  <a:srgbClr val="3369E8"/>
                </a:solidFill>
                <a:latin typeface="Arial"/>
                <a:cs typeface="Arial"/>
              </a:rPr>
              <a:t>&lt;/p&gt;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4974590" cy="8616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Some </a:t>
            </a:r>
            <a:r>
              <a:rPr spc="50" dirty="0"/>
              <a:t>HTML</a:t>
            </a:r>
            <a:r>
              <a:rPr spc="-720" dirty="0"/>
              <a:t> </a:t>
            </a:r>
            <a:r>
              <a:rPr spc="10" dirty="0"/>
              <a:t>elements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/>
              <a:t>(to </a:t>
            </a:r>
            <a:r>
              <a:rPr sz="1800" spc="25" dirty="0"/>
              <a:t>place </a:t>
            </a:r>
            <a:r>
              <a:rPr sz="1800" spc="35" dirty="0"/>
              <a:t>within</a:t>
            </a:r>
            <a:r>
              <a:rPr sz="1800" spc="-445" dirty="0"/>
              <a:t> </a:t>
            </a:r>
            <a:r>
              <a:rPr sz="1800" b="1" spc="-110" dirty="0">
                <a:latin typeface="Arial"/>
                <a:cs typeface="Arial"/>
              </a:rPr>
              <a:t>&lt;body&gt;</a:t>
            </a:r>
            <a:r>
              <a:rPr sz="1800" spc="-110" dirty="0"/>
              <a:t>)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94586" y="1616184"/>
          <a:ext cx="8345805" cy="48952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6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9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6144">
                <a:tc>
                  <a:txBody>
                    <a:bodyPr/>
                    <a:lstStyle/>
                    <a:p>
                      <a:pPr marL="297180" algn="ctr">
                        <a:lnSpc>
                          <a:spcPts val="2865"/>
                        </a:lnSpc>
                        <a:spcBef>
                          <a:spcPts val="620"/>
                        </a:spcBef>
                      </a:pPr>
                      <a:r>
                        <a:rPr sz="2400" spc="-10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Top-level</a:t>
                      </a:r>
                      <a:r>
                        <a:rPr sz="2400" spc="-19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11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heading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 marL="405765" algn="ctr">
                        <a:lnSpc>
                          <a:spcPts val="2865"/>
                        </a:lnSpc>
                        <a:tabLst>
                          <a:tab pos="1073785" algn="l"/>
                          <a:tab pos="1746250" algn="l"/>
                          <a:tab pos="2167255" algn="l"/>
                        </a:tabLst>
                      </a:pPr>
                      <a:r>
                        <a:rPr sz="2400" b="1" spc="16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h1,	h2,	</a:t>
                      </a:r>
                      <a:r>
                        <a:rPr sz="2400" b="1" spc="-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...	</a:t>
                      </a:r>
                      <a:r>
                        <a:rPr sz="2400" b="1" spc="-9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h6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045"/>
                        </a:spcBef>
                        <a:tabLst>
                          <a:tab pos="1595755" algn="l"/>
                        </a:tabLst>
                      </a:pPr>
                      <a:r>
                        <a:rPr sz="2400" b="1" spc="-12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&lt;h1&gt;</a:t>
                      </a:r>
                      <a:r>
                        <a:rPr sz="2400" spc="-12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Moby	</a:t>
                      </a:r>
                      <a:r>
                        <a:rPr sz="2400" spc="10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Dick</a:t>
                      </a:r>
                      <a:r>
                        <a:rPr sz="2400" b="1" spc="10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&lt;/h1&gt;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597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195">
                <a:tc>
                  <a:txBody>
                    <a:bodyPr/>
                    <a:lstStyle/>
                    <a:p>
                      <a:pPr marR="74930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400" spc="-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Paragraph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  <a:tabLst>
                          <a:tab pos="1428115" algn="l"/>
                          <a:tab pos="1929764" algn="l"/>
                        </a:tabLst>
                      </a:pPr>
                      <a:r>
                        <a:rPr sz="2400" b="1" spc="114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&lt;p&gt;</a:t>
                      </a:r>
                      <a:r>
                        <a:rPr sz="2400" spc="114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Call	</a:t>
                      </a:r>
                      <a:r>
                        <a:rPr sz="2400" spc="-35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me	</a:t>
                      </a:r>
                      <a:r>
                        <a:rPr sz="2400" spc="15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Ishmael.</a:t>
                      </a:r>
                      <a:r>
                        <a:rPr sz="2400" b="1" spc="15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&lt;/p&gt;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6144">
                <a:tc>
                  <a:txBody>
                    <a:bodyPr/>
                    <a:lstStyle/>
                    <a:p>
                      <a:pPr marR="74930" algn="r">
                        <a:lnSpc>
                          <a:spcPct val="100000"/>
                        </a:lnSpc>
                        <a:spcBef>
                          <a:spcPts val="2045"/>
                        </a:spcBef>
                      </a:pPr>
                      <a:r>
                        <a:rPr sz="2400" spc="-13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Line</a:t>
                      </a:r>
                      <a:r>
                        <a:rPr sz="2400" spc="-22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10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break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597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 marR="1057910">
                        <a:lnSpc>
                          <a:spcPts val="2850"/>
                        </a:lnSpc>
                        <a:spcBef>
                          <a:spcPts val="740"/>
                        </a:spcBef>
                        <a:tabLst>
                          <a:tab pos="758190" algn="l"/>
                          <a:tab pos="1092835" algn="l"/>
                          <a:tab pos="1594485" algn="l"/>
                          <a:tab pos="2262505" algn="l"/>
                          <a:tab pos="2429510" algn="l"/>
                          <a:tab pos="2931160" algn="l"/>
                        </a:tabLst>
                      </a:pPr>
                      <a:r>
                        <a:rPr sz="2400" spc="-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sinc</a:t>
                      </a:r>
                      <a:r>
                        <a:rPr sz="240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e	</a:t>
                      </a:r>
                      <a:r>
                        <a:rPr sz="2400" spc="-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feelin</a:t>
                      </a:r>
                      <a:r>
                        <a:rPr sz="240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g	</a:t>
                      </a:r>
                      <a:r>
                        <a:rPr sz="2400" spc="-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40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s	</a:t>
                      </a:r>
                      <a:r>
                        <a:rPr sz="2400" spc="-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firs</a:t>
                      </a:r>
                      <a:r>
                        <a:rPr sz="2400" spc="6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2400" b="1" spc="-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&lt;br/&gt;  </a:t>
                      </a:r>
                      <a:r>
                        <a:rPr sz="2400" spc="-15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who	</a:t>
                      </a:r>
                      <a:r>
                        <a:rPr sz="2400" spc="4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pays	</a:t>
                      </a:r>
                      <a:r>
                        <a:rPr sz="2400" spc="2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any	</a:t>
                      </a:r>
                      <a:r>
                        <a:rPr sz="2400" spc="29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attention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4195">
                <a:tc>
                  <a:txBody>
                    <a:bodyPr/>
                    <a:lstStyle/>
                    <a:p>
                      <a:pPr marR="74930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400" spc="-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Image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  <a:tabLst>
                          <a:tab pos="925830" algn="l"/>
                          <a:tab pos="3599179" algn="l"/>
                        </a:tabLst>
                      </a:pPr>
                      <a:r>
                        <a:rPr sz="2400" b="1" spc="-10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&lt;img	</a:t>
                      </a:r>
                      <a:r>
                        <a:rPr sz="2400" b="1" spc="6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src="cover.png"	</a:t>
                      </a:r>
                      <a:r>
                        <a:rPr sz="2400" b="1" spc="28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/&gt;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6144">
                <a:tc>
                  <a:txBody>
                    <a:bodyPr/>
                    <a:lstStyle/>
                    <a:p>
                      <a:pPr marR="73660" algn="r">
                        <a:lnSpc>
                          <a:spcPct val="100000"/>
                        </a:lnSpc>
                        <a:spcBef>
                          <a:spcPts val="2045"/>
                        </a:spcBef>
                      </a:pPr>
                      <a:r>
                        <a:rPr sz="2400" spc="-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Link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597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 marR="1226820">
                        <a:lnSpc>
                          <a:spcPts val="2850"/>
                        </a:lnSpc>
                        <a:spcBef>
                          <a:spcPts val="740"/>
                        </a:spcBef>
                        <a:tabLst>
                          <a:tab pos="591185" algn="l"/>
                        </a:tabLst>
                      </a:pPr>
                      <a:r>
                        <a:rPr sz="2400" b="1" spc="-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&lt;</a:t>
                      </a:r>
                      <a:r>
                        <a:rPr sz="2400" b="1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a	</a:t>
                      </a:r>
                      <a:r>
                        <a:rPr sz="2400" b="1" spc="-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href="google.com"</a:t>
                      </a:r>
                      <a:r>
                        <a:rPr sz="2400" b="1" spc="4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&gt;</a:t>
                      </a:r>
                      <a:r>
                        <a:rPr sz="2400" spc="-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click  </a:t>
                      </a:r>
                      <a:r>
                        <a:rPr sz="2400" spc="17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here!</a:t>
                      </a:r>
                      <a:r>
                        <a:rPr sz="2400" b="1" spc="17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&lt;/a&gt;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4195">
                <a:tc>
                  <a:txBody>
                    <a:bodyPr/>
                    <a:lstStyle/>
                    <a:p>
                      <a:pPr marR="75565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400" spc="-12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Strong</a:t>
                      </a:r>
                      <a:r>
                        <a:rPr sz="2400" spc="-19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6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(bold)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  <a:tabLst>
                          <a:tab pos="1932305" algn="l"/>
                        </a:tabLst>
                      </a:pPr>
                      <a:r>
                        <a:rPr sz="2400" b="1" spc="-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&lt;strong&gt;</a:t>
                      </a:r>
                      <a:r>
                        <a:rPr sz="2400" spc="-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Be	</a:t>
                      </a:r>
                      <a:r>
                        <a:rPr sz="2400" spc="-3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BOLD</a:t>
                      </a:r>
                      <a:r>
                        <a:rPr sz="2400" b="1" spc="-3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&lt;/strong&gt;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4195">
                <a:tc>
                  <a:txBody>
                    <a:bodyPr/>
                    <a:lstStyle/>
                    <a:p>
                      <a:pPr marR="74930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400" spc="-17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Emphasis</a:t>
                      </a:r>
                      <a:r>
                        <a:rPr sz="2400" spc="-18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(italic)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  <a:tabLst>
                          <a:tab pos="925830" algn="l"/>
                          <a:tab pos="1430655" algn="l"/>
                          <a:tab pos="4279265" algn="l"/>
                          <a:tab pos="4947920" algn="l"/>
                        </a:tabLst>
                      </a:pPr>
                      <a:r>
                        <a:rPr sz="2400" spc="13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He's	</a:t>
                      </a:r>
                      <a:r>
                        <a:rPr sz="2400" spc="-28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my	</a:t>
                      </a:r>
                      <a:r>
                        <a:rPr sz="2400" b="1" spc="1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&lt;em&gt;</a:t>
                      </a:r>
                      <a:r>
                        <a:rPr sz="2400" spc="1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brother</a:t>
                      </a:r>
                      <a:r>
                        <a:rPr sz="2400" b="1" spc="1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&lt;/em&gt;	</a:t>
                      </a:r>
                      <a:r>
                        <a:rPr sz="2400" spc="-2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and	</a:t>
                      </a:r>
                      <a:r>
                        <a:rPr sz="2400" spc="509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all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5722" y="401895"/>
            <a:ext cx="59994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45" dirty="0">
                <a:latin typeface="Verdana"/>
                <a:cs typeface="Verdana"/>
              </a:rPr>
              <a:t>Exercise: </a:t>
            </a:r>
            <a:r>
              <a:rPr sz="3600" spc="-50" dirty="0">
                <a:latin typeface="Verdana"/>
                <a:cs typeface="Verdana"/>
              </a:rPr>
              <a:t>Course </a:t>
            </a:r>
            <a:r>
              <a:rPr sz="3600" spc="125" dirty="0">
                <a:latin typeface="Verdana"/>
                <a:cs typeface="Verdana"/>
              </a:rPr>
              <a:t>web</a:t>
            </a:r>
            <a:r>
              <a:rPr sz="3600" spc="-844" dirty="0">
                <a:latin typeface="Verdana"/>
                <a:cs typeface="Verdana"/>
              </a:rPr>
              <a:t> </a:t>
            </a:r>
            <a:r>
              <a:rPr sz="3600" spc="35" dirty="0">
                <a:latin typeface="Verdana"/>
                <a:cs typeface="Verdana"/>
              </a:rPr>
              <a:t>page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81890" y="1621072"/>
            <a:ext cx="6369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Let's </a:t>
            </a:r>
            <a:r>
              <a:rPr sz="2400" dirty="0">
                <a:solidFill>
                  <a:srgbClr val="424242"/>
                </a:solidFill>
                <a:latin typeface="Arial"/>
                <a:cs typeface="Arial"/>
              </a:rPr>
              <a:t>write </a:t>
            </a:r>
            <a:r>
              <a:rPr sz="2400" spc="-145" dirty="0">
                <a:solidFill>
                  <a:srgbClr val="424242"/>
                </a:solidFill>
                <a:latin typeface="Arial"/>
                <a:cs typeface="Arial"/>
              </a:rPr>
              <a:t>some </a:t>
            </a:r>
            <a:r>
              <a:rPr sz="2400" spc="-210" dirty="0">
                <a:solidFill>
                  <a:srgbClr val="424242"/>
                </a:solidFill>
                <a:latin typeface="Arial"/>
                <a:cs typeface="Arial"/>
              </a:rPr>
              <a:t>HTML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make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spc="-40" dirty="0">
                <a:solidFill>
                  <a:srgbClr val="424242"/>
                </a:solidFill>
                <a:latin typeface="Arial"/>
                <a:cs typeface="Arial"/>
              </a:rPr>
              <a:t>following</a:t>
            </a:r>
            <a:r>
              <a:rPr sz="2400" spc="-44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page: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42596" y="2293645"/>
            <a:ext cx="5720538" cy="3973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23546" y="2274595"/>
            <a:ext cx="5758815" cy="4012565"/>
          </a:xfrm>
          <a:custGeom>
            <a:avLst/>
            <a:gdLst/>
            <a:ahLst/>
            <a:cxnLst/>
            <a:rect l="l" t="t" r="r" b="b"/>
            <a:pathLst>
              <a:path w="5758815" h="4012565">
                <a:moveTo>
                  <a:pt x="0" y="0"/>
                </a:moveTo>
                <a:lnTo>
                  <a:pt x="5758638" y="0"/>
                </a:lnTo>
                <a:lnTo>
                  <a:pt x="5758638" y="4012016"/>
                </a:lnTo>
                <a:lnTo>
                  <a:pt x="0" y="4012016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8799" y="2135170"/>
            <a:ext cx="3841115" cy="379984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595"/>
              </a:spcBef>
              <a:tabLst>
                <a:tab pos="1478280" algn="l"/>
              </a:tabLst>
            </a:pPr>
            <a:r>
              <a:rPr sz="2000" spc="-175" dirty="0">
                <a:latin typeface="Arial"/>
                <a:cs typeface="Arial"/>
              </a:rPr>
              <a:t>&lt;!DOCTYPE	</a:t>
            </a:r>
            <a:r>
              <a:rPr sz="2000" spc="105" dirty="0">
                <a:latin typeface="Arial"/>
                <a:cs typeface="Arial"/>
              </a:rPr>
              <a:t>html&gt;</a:t>
            </a:r>
            <a:endParaRPr sz="2000">
              <a:latin typeface="Arial"/>
              <a:cs typeface="Arial"/>
            </a:endParaRPr>
          </a:p>
          <a:p>
            <a:pPr marL="85090">
              <a:lnSpc>
                <a:spcPct val="100000"/>
              </a:lnSpc>
              <a:spcBef>
                <a:spcPts val="375"/>
              </a:spcBef>
            </a:pPr>
            <a:r>
              <a:rPr sz="2000" spc="75" dirty="0">
                <a:latin typeface="Arial"/>
                <a:cs typeface="Arial"/>
              </a:rPr>
              <a:t>&lt;html&gt;</a:t>
            </a:r>
            <a:endParaRPr sz="2000">
              <a:latin typeface="Arial"/>
              <a:cs typeface="Arial"/>
            </a:endParaRPr>
          </a:p>
          <a:p>
            <a:pPr marL="364490">
              <a:lnSpc>
                <a:spcPct val="100000"/>
              </a:lnSpc>
              <a:spcBef>
                <a:spcPts val="375"/>
              </a:spcBef>
            </a:pPr>
            <a:r>
              <a:rPr sz="2000" spc="-40" dirty="0">
                <a:latin typeface="Arial"/>
                <a:cs typeface="Arial"/>
              </a:rPr>
              <a:t>&lt;head&gt;</a:t>
            </a:r>
            <a:endParaRPr sz="2000">
              <a:latin typeface="Arial"/>
              <a:cs typeface="Arial"/>
            </a:endParaRPr>
          </a:p>
          <a:p>
            <a:pPr marL="643890">
              <a:lnSpc>
                <a:spcPct val="100000"/>
              </a:lnSpc>
              <a:spcBef>
                <a:spcPts val="375"/>
              </a:spcBef>
              <a:tabLst>
                <a:tab pos="2036445" algn="l"/>
              </a:tabLst>
            </a:pPr>
            <a:r>
              <a:rPr sz="2000" spc="180" dirty="0">
                <a:latin typeface="Arial"/>
                <a:cs typeface="Arial"/>
              </a:rPr>
              <a:t>&lt;title&gt;CS	</a:t>
            </a:r>
            <a:r>
              <a:rPr sz="2000" spc="204" dirty="0">
                <a:latin typeface="Arial"/>
                <a:cs typeface="Arial"/>
              </a:rPr>
              <a:t>193X&lt;/title&gt;</a:t>
            </a:r>
            <a:endParaRPr sz="2000">
              <a:latin typeface="Arial"/>
              <a:cs typeface="Arial"/>
            </a:endParaRPr>
          </a:p>
          <a:p>
            <a:pPr marL="364490">
              <a:lnSpc>
                <a:spcPct val="100000"/>
              </a:lnSpc>
              <a:spcBef>
                <a:spcPts val="375"/>
              </a:spcBef>
            </a:pPr>
            <a:r>
              <a:rPr sz="2000" spc="45" dirty="0">
                <a:latin typeface="Arial"/>
                <a:cs typeface="Arial"/>
              </a:rPr>
              <a:t>&lt;/head&gt;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00">
              <a:latin typeface="Times New Roman"/>
              <a:cs typeface="Times New Roman"/>
            </a:endParaRPr>
          </a:p>
          <a:p>
            <a:pPr marL="364490">
              <a:lnSpc>
                <a:spcPct val="100000"/>
              </a:lnSpc>
            </a:pPr>
            <a:r>
              <a:rPr sz="2000" spc="-20" dirty="0">
                <a:latin typeface="Arial"/>
                <a:cs typeface="Arial"/>
              </a:rPr>
              <a:t>&lt;body&gt;</a:t>
            </a:r>
            <a:endParaRPr sz="2000">
              <a:latin typeface="Arial"/>
              <a:cs typeface="Arial"/>
            </a:endParaRPr>
          </a:p>
          <a:p>
            <a:pPr marL="503555">
              <a:lnSpc>
                <a:spcPct val="100000"/>
              </a:lnSpc>
              <a:spcBef>
                <a:spcPts val="375"/>
              </a:spcBef>
            </a:pPr>
            <a:r>
              <a:rPr sz="2000" spc="535" dirty="0"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  <a:p>
            <a:pPr marL="364490">
              <a:lnSpc>
                <a:spcPct val="100000"/>
              </a:lnSpc>
              <a:spcBef>
                <a:spcPts val="375"/>
              </a:spcBef>
            </a:pPr>
            <a:r>
              <a:rPr sz="2000" spc="60" dirty="0">
                <a:latin typeface="Arial"/>
                <a:cs typeface="Arial"/>
              </a:rPr>
              <a:t>&lt;/body&gt;</a:t>
            </a:r>
            <a:endParaRPr sz="2000">
              <a:latin typeface="Arial"/>
              <a:cs typeface="Arial"/>
            </a:endParaRPr>
          </a:p>
          <a:p>
            <a:pPr marL="85090">
              <a:lnSpc>
                <a:spcPct val="100000"/>
              </a:lnSpc>
              <a:spcBef>
                <a:spcPts val="375"/>
              </a:spcBef>
            </a:pPr>
            <a:r>
              <a:rPr sz="2000" spc="140" dirty="0">
                <a:latin typeface="Arial"/>
                <a:cs typeface="Arial"/>
              </a:rPr>
              <a:t>&lt;/html&gt;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26140" y="2135170"/>
            <a:ext cx="4123054" cy="325501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595"/>
              </a:spcBef>
              <a:tabLst>
                <a:tab pos="503555" algn="l"/>
                <a:tab pos="1339215" algn="l"/>
                <a:tab pos="1896110" algn="l"/>
              </a:tabLst>
            </a:pPr>
            <a:r>
              <a:rPr sz="2000" spc="-295" dirty="0">
                <a:latin typeface="Arial"/>
                <a:cs typeface="Arial"/>
              </a:rPr>
              <a:t>CS	</a:t>
            </a:r>
            <a:r>
              <a:rPr sz="2000" spc="50" dirty="0">
                <a:latin typeface="Arial"/>
                <a:cs typeface="Arial"/>
              </a:rPr>
              <a:t>193X:	</a:t>
            </a:r>
            <a:r>
              <a:rPr sz="2000" spc="-275" dirty="0">
                <a:latin typeface="Arial"/>
                <a:cs typeface="Arial"/>
              </a:rPr>
              <a:t>Web	</a:t>
            </a:r>
            <a:r>
              <a:rPr sz="2000" spc="-55" dirty="0">
                <a:latin typeface="Arial"/>
                <a:cs typeface="Arial"/>
              </a:rPr>
              <a:t>Fun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00">
              <a:latin typeface="Times New Roman"/>
              <a:cs typeface="Times New Roman"/>
            </a:endParaRPr>
          </a:p>
          <a:p>
            <a:pPr marL="85090">
              <a:lnSpc>
                <a:spcPct val="100000"/>
              </a:lnSpc>
            </a:pPr>
            <a:r>
              <a:rPr sz="2000" spc="-20" dirty="0">
                <a:latin typeface="Arial"/>
                <a:cs typeface="Arial"/>
              </a:rPr>
              <a:t>Announcements</a:t>
            </a:r>
            <a:endParaRPr sz="2000">
              <a:latin typeface="Arial"/>
              <a:cs typeface="Arial"/>
            </a:endParaRPr>
          </a:p>
          <a:p>
            <a:pPr marL="85090" marR="268605">
              <a:lnSpc>
                <a:spcPct val="115599"/>
              </a:lnSpc>
              <a:tabLst>
                <a:tab pos="781685" algn="l"/>
                <a:tab pos="2035175" algn="l"/>
                <a:tab pos="2313940" algn="l"/>
                <a:tab pos="2731770" algn="l"/>
                <a:tab pos="3428365" algn="l"/>
              </a:tabLst>
            </a:pPr>
            <a:r>
              <a:rPr sz="2000" spc="290" dirty="0">
                <a:latin typeface="Arial"/>
                <a:cs typeface="Arial"/>
              </a:rPr>
              <a:t>4/3</a:t>
            </a:r>
            <a:r>
              <a:rPr sz="2000" spc="175" dirty="0">
                <a:latin typeface="Arial"/>
                <a:cs typeface="Arial"/>
              </a:rPr>
              <a:t>: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-105" dirty="0">
                <a:latin typeface="Arial"/>
                <a:cs typeface="Arial"/>
              </a:rPr>
              <a:t>Homewor</a:t>
            </a:r>
            <a:r>
              <a:rPr sz="2000" spc="-80" dirty="0">
                <a:latin typeface="Arial"/>
                <a:cs typeface="Arial"/>
              </a:rPr>
              <a:t>k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-15" dirty="0">
                <a:latin typeface="Arial"/>
                <a:cs typeface="Arial"/>
              </a:rPr>
              <a:t>0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225" dirty="0">
                <a:latin typeface="Arial"/>
                <a:cs typeface="Arial"/>
              </a:rPr>
              <a:t>i</a:t>
            </a:r>
            <a:r>
              <a:rPr sz="2000" spc="520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290" dirty="0">
                <a:latin typeface="Arial"/>
                <a:cs typeface="Arial"/>
              </a:rPr>
              <a:t>out</a:t>
            </a:r>
            <a:r>
              <a:rPr sz="2000" spc="175" dirty="0">
                <a:latin typeface="Arial"/>
                <a:cs typeface="Arial"/>
              </a:rPr>
              <a:t>!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-105" dirty="0">
                <a:latin typeface="Arial"/>
                <a:cs typeface="Arial"/>
              </a:rPr>
              <a:t>Due  </a:t>
            </a:r>
            <a:r>
              <a:rPr sz="2000" spc="220" dirty="0">
                <a:latin typeface="Arial"/>
                <a:cs typeface="Arial"/>
              </a:rPr>
              <a:t>Friday.</a:t>
            </a:r>
            <a:endParaRPr sz="2000">
              <a:latin typeface="Arial"/>
              <a:cs typeface="Arial"/>
            </a:endParaRPr>
          </a:p>
          <a:p>
            <a:pPr marL="85090" marR="547370">
              <a:lnSpc>
                <a:spcPct val="115599"/>
              </a:lnSpc>
              <a:tabLst>
                <a:tab pos="781685" algn="l"/>
                <a:tab pos="1756410" algn="l"/>
                <a:tab pos="2592070" algn="l"/>
                <a:tab pos="3149600" algn="l"/>
              </a:tabLst>
            </a:pPr>
            <a:r>
              <a:rPr sz="2000" spc="290" dirty="0">
                <a:latin typeface="Arial"/>
                <a:cs typeface="Arial"/>
              </a:rPr>
              <a:t>4/3</a:t>
            </a:r>
            <a:r>
              <a:rPr sz="2000" spc="175" dirty="0">
                <a:latin typeface="Arial"/>
                <a:cs typeface="Arial"/>
              </a:rPr>
              <a:t>: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210" dirty="0">
                <a:latin typeface="Arial"/>
                <a:cs typeface="Arial"/>
              </a:rPr>
              <a:t>Offic</a:t>
            </a:r>
            <a:r>
              <a:rPr sz="2000" spc="290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90" dirty="0">
                <a:latin typeface="Arial"/>
                <a:cs typeface="Arial"/>
              </a:rPr>
              <a:t>hour</a:t>
            </a:r>
            <a:r>
              <a:rPr sz="2000" spc="95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120" dirty="0">
                <a:latin typeface="Arial"/>
                <a:cs typeface="Arial"/>
              </a:rPr>
              <a:t>ar</a:t>
            </a:r>
            <a:r>
              <a:rPr sz="2000" spc="15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-105" dirty="0">
                <a:latin typeface="Arial"/>
                <a:cs typeface="Arial"/>
              </a:rPr>
              <a:t>now  </a:t>
            </a:r>
            <a:r>
              <a:rPr sz="2000" spc="155" dirty="0">
                <a:latin typeface="Arial"/>
                <a:cs typeface="Arial"/>
              </a:rPr>
              <a:t>posted.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00">
              <a:latin typeface="Times New Roman"/>
              <a:cs typeface="Times New Roman"/>
            </a:endParaRPr>
          </a:p>
          <a:p>
            <a:pPr marL="85090">
              <a:lnSpc>
                <a:spcPct val="100000"/>
              </a:lnSpc>
              <a:tabLst>
                <a:tab pos="781685" algn="l"/>
              </a:tabLst>
            </a:pPr>
            <a:r>
              <a:rPr sz="2000" spc="10" dirty="0">
                <a:latin typeface="Arial"/>
                <a:cs typeface="Arial"/>
              </a:rPr>
              <a:t>View	</a:t>
            </a:r>
            <a:r>
              <a:rPr sz="2000" spc="145" dirty="0">
                <a:latin typeface="Arial"/>
                <a:cs typeface="Arial"/>
              </a:rPr>
              <a:t>Syllabus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2919" y="1739429"/>
            <a:ext cx="22155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20" dirty="0">
                <a:latin typeface="Arial"/>
                <a:cs typeface="Arial"/>
              </a:rPr>
              <a:t>HTML</a:t>
            </a:r>
            <a:r>
              <a:rPr sz="2400" b="1" spc="-160" dirty="0">
                <a:latin typeface="Arial"/>
                <a:cs typeface="Arial"/>
              </a:rPr>
              <a:t> </a:t>
            </a:r>
            <a:r>
              <a:rPr sz="2400" b="1" spc="-120" dirty="0">
                <a:latin typeface="Arial"/>
                <a:cs typeface="Arial"/>
              </a:rPr>
              <a:t>boilerplate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46772" y="1739420"/>
            <a:ext cx="3825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30" dirty="0">
                <a:latin typeface="Arial"/>
                <a:cs typeface="Arial"/>
              </a:rPr>
              <a:t>Plaintext </a:t>
            </a:r>
            <a:r>
              <a:rPr sz="2400" b="1" spc="-170" dirty="0">
                <a:latin typeface="Arial"/>
                <a:cs typeface="Arial"/>
              </a:rPr>
              <a:t>contents </a:t>
            </a:r>
            <a:r>
              <a:rPr sz="2400" b="1" spc="-114" dirty="0">
                <a:latin typeface="Arial"/>
                <a:cs typeface="Arial"/>
              </a:rPr>
              <a:t>of </a:t>
            </a:r>
            <a:r>
              <a:rPr sz="2400" b="1" spc="-95" dirty="0">
                <a:latin typeface="Arial"/>
                <a:cs typeface="Arial"/>
              </a:rPr>
              <a:t>the</a:t>
            </a:r>
            <a:r>
              <a:rPr sz="2400" b="1" spc="-120" dirty="0">
                <a:latin typeface="Arial"/>
                <a:cs typeface="Arial"/>
              </a:rPr>
              <a:t> </a:t>
            </a:r>
            <a:r>
              <a:rPr sz="2400" b="1" spc="-204" dirty="0">
                <a:latin typeface="Arial"/>
                <a:cs typeface="Arial"/>
              </a:rPr>
              <a:t>page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59994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 dirty="0"/>
              <a:t>Exercise: </a:t>
            </a:r>
            <a:r>
              <a:rPr spc="-50" dirty="0"/>
              <a:t>Course </a:t>
            </a:r>
            <a:r>
              <a:rPr spc="125" dirty="0"/>
              <a:t>web</a:t>
            </a:r>
            <a:r>
              <a:rPr spc="-844" dirty="0"/>
              <a:t> </a:t>
            </a:r>
            <a:r>
              <a:rPr spc="35" dirty="0"/>
              <a:t>page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758911" y="5709946"/>
            <a:ext cx="8153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u="heavy" spc="-3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JSBin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19100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Solution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5722" y="1715705"/>
            <a:ext cx="6997700" cy="490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05255" algn="l"/>
              </a:tabLst>
            </a:pPr>
            <a:r>
              <a:rPr sz="2000" spc="-175" dirty="0">
                <a:latin typeface="Arial"/>
                <a:cs typeface="Arial"/>
              </a:rPr>
              <a:t>&lt;!DOCTYPE	</a:t>
            </a:r>
            <a:r>
              <a:rPr sz="2000" spc="105" dirty="0">
                <a:latin typeface="Arial"/>
                <a:cs typeface="Arial"/>
              </a:rPr>
              <a:t>html&gt;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75" dirty="0">
                <a:latin typeface="Arial"/>
                <a:cs typeface="Arial"/>
              </a:rPr>
              <a:t>&lt;html&gt;</a:t>
            </a:r>
            <a:endParaRPr sz="200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</a:pPr>
            <a:r>
              <a:rPr sz="2000" spc="-40" dirty="0">
                <a:latin typeface="Arial"/>
                <a:cs typeface="Arial"/>
              </a:rPr>
              <a:t>&lt;head&gt;</a:t>
            </a:r>
            <a:endParaRPr sz="2000">
              <a:latin typeface="Arial"/>
              <a:cs typeface="Arial"/>
            </a:endParaRPr>
          </a:p>
          <a:p>
            <a:pPr marL="570230">
              <a:lnSpc>
                <a:spcPct val="100000"/>
              </a:lnSpc>
              <a:tabLst>
                <a:tab pos="1962785" algn="l"/>
              </a:tabLst>
            </a:pPr>
            <a:r>
              <a:rPr sz="2000" spc="180" dirty="0">
                <a:latin typeface="Arial"/>
                <a:cs typeface="Arial"/>
              </a:rPr>
              <a:t>&lt;title&gt;CS	</a:t>
            </a:r>
            <a:r>
              <a:rPr sz="2000" spc="204" dirty="0">
                <a:latin typeface="Arial"/>
                <a:cs typeface="Arial"/>
              </a:rPr>
              <a:t>193X&lt;/title&gt;</a:t>
            </a:r>
            <a:endParaRPr sz="200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</a:pPr>
            <a:r>
              <a:rPr sz="2000" spc="45" dirty="0">
                <a:latin typeface="Arial"/>
                <a:cs typeface="Arial"/>
              </a:rPr>
              <a:t>&lt;/head&gt;</a:t>
            </a:r>
            <a:endParaRPr sz="200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</a:pPr>
            <a:r>
              <a:rPr sz="2000" spc="-20" dirty="0">
                <a:latin typeface="Arial"/>
                <a:cs typeface="Arial"/>
              </a:rPr>
              <a:t>&lt;body&gt;</a:t>
            </a:r>
            <a:endParaRPr sz="2000">
              <a:latin typeface="Arial"/>
              <a:cs typeface="Arial"/>
            </a:endParaRPr>
          </a:p>
          <a:p>
            <a:pPr marL="570230">
              <a:lnSpc>
                <a:spcPct val="100000"/>
              </a:lnSpc>
              <a:tabLst>
                <a:tab pos="1544955" algn="l"/>
                <a:tab pos="2380615" algn="l"/>
                <a:tab pos="2938145" algn="l"/>
              </a:tabLst>
            </a:pPr>
            <a:r>
              <a:rPr sz="2000" spc="-130" dirty="0">
                <a:latin typeface="Arial"/>
                <a:cs typeface="Arial"/>
              </a:rPr>
              <a:t>&lt;h1&gt;CS	</a:t>
            </a:r>
            <a:r>
              <a:rPr sz="2000" spc="50" dirty="0">
                <a:latin typeface="Arial"/>
                <a:cs typeface="Arial"/>
              </a:rPr>
              <a:t>193X:	</a:t>
            </a:r>
            <a:r>
              <a:rPr sz="2000" spc="-275" dirty="0">
                <a:latin typeface="Arial"/>
                <a:cs typeface="Arial"/>
              </a:rPr>
              <a:t>Web	</a:t>
            </a:r>
            <a:r>
              <a:rPr sz="2000" spc="20" dirty="0">
                <a:latin typeface="Arial"/>
                <a:cs typeface="Arial"/>
              </a:rPr>
              <a:t>Fun&lt;/h1&gt;</a:t>
            </a:r>
            <a:endParaRPr sz="2000">
              <a:latin typeface="Arial"/>
              <a:cs typeface="Arial"/>
            </a:endParaRPr>
          </a:p>
          <a:p>
            <a:pPr marL="570230" marR="1537970">
              <a:lnSpc>
                <a:spcPct val="100000"/>
              </a:lnSpc>
              <a:tabLst>
                <a:tab pos="1266825" algn="l"/>
                <a:tab pos="2519680" algn="l"/>
                <a:tab pos="2798445" algn="l"/>
                <a:tab pos="3216275" algn="l"/>
              </a:tabLst>
            </a:pPr>
            <a:r>
              <a:rPr sz="2000" spc="80" dirty="0">
                <a:latin typeface="Arial"/>
                <a:cs typeface="Arial"/>
              </a:rPr>
              <a:t>&lt;strong&gt;Announcements&lt;/strong&gt;&lt;br/&gt;  </a:t>
            </a:r>
            <a:r>
              <a:rPr sz="2000" spc="260" dirty="0">
                <a:latin typeface="Arial"/>
                <a:cs typeface="Arial"/>
              </a:rPr>
              <a:t>4/3:	</a:t>
            </a:r>
            <a:r>
              <a:rPr sz="2000" spc="-100" dirty="0">
                <a:latin typeface="Arial"/>
                <a:cs typeface="Arial"/>
              </a:rPr>
              <a:t>Homework	</a:t>
            </a:r>
            <a:r>
              <a:rPr sz="2000" spc="-15" dirty="0">
                <a:latin typeface="Arial"/>
                <a:cs typeface="Arial"/>
              </a:rPr>
              <a:t>0	</a:t>
            </a:r>
            <a:r>
              <a:rPr sz="2000" spc="370" dirty="0">
                <a:latin typeface="Arial"/>
                <a:cs typeface="Arial"/>
              </a:rPr>
              <a:t>is	</a:t>
            </a:r>
            <a:r>
              <a:rPr sz="2000" spc="204" dirty="0">
                <a:latin typeface="Arial"/>
                <a:cs typeface="Arial"/>
              </a:rPr>
              <a:t>out!&lt;br/&gt;</a:t>
            </a:r>
            <a:endParaRPr sz="2000">
              <a:latin typeface="Arial"/>
              <a:cs typeface="Arial"/>
            </a:endParaRPr>
          </a:p>
          <a:p>
            <a:pPr marL="570230">
              <a:lnSpc>
                <a:spcPct val="100000"/>
              </a:lnSpc>
              <a:tabLst>
                <a:tab pos="1266825" algn="l"/>
                <a:tab pos="2241550" algn="l"/>
                <a:tab pos="3077210" algn="l"/>
                <a:tab pos="3634104" algn="l"/>
                <a:tab pos="4191635" algn="l"/>
              </a:tabLst>
            </a:pPr>
            <a:r>
              <a:rPr sz="2000" spc="260" dirty="0">
                <a:latin typeface="Arial"/>
                <a:cs typeface="Arial"/>
              </a:rPr>
              <a:t>4/3:	</a:t>
            </a:r>
            <a:r>
              <a:rPr sz="2000" spc="220" dirty="0">
                <a:latin typeface="Arial"/>
                <a:cs typeface="Arial"/>
              </a:rPr>
              <a:t>Office	</a:t>
            </a:r>
            <a:r>
              <a:rPr sz="2000" spc="95" dirty="0">
                <a:latin typeface="Arial"/>
                <a:cs typeface="Arial"/>
              </a:rPr>
              <a:t>hours	</a:t>
            </a:r>
            <a:r>
              <a:rPr sz="2000" spc="130" dirty="0">
                <a:latin typeface="Arial"/>
                <a:cs typeface="Arial"/>
              </a:rPr>
              <a:t>are	</a:t>
            </a:r>
            <a:r>
              <a:rPr sz="2000" spc="-130" dirty="0">
                <a:latin typeface="Arial"/>
                <a:cs typeface="Arial"/>
              </a:rPr>
              <a:t>now	</a:t>
            </a:r>
            <a:r>
              <a:rPr sz="2000" spc="155" dirty="0">
                <a:latin typeface="Arial"/>
                <a:cs typeface="Arial"/>
              </a:rPr>
              <a:t>posted.&lt;br/&gt;</a:t>
            </a:r>
            <a:endParaRPr sz="2000">
              <a:latin typeface="Arial"/>
              <a:cs typeface="Arial"/>
            </a:endParaRPr>
          </a:p>
          <a:p>
            <a:pPr marL="570230">
              <a:lnSpc>
                <a:spcPct val="100000"/>
              </a:lnSpc>
            </a:pPr>
            <a:r>
              <a:rPr sz="2000" spc="160" dirty="0">
                <a:latin typeface="Arial"/>
                <a:cs typeface="Arial"/>
              </a:rPr>
              <a:t>&lt;br/&gt;</a:t>
            </a:r>
            <a:endParaRPr sz="2000">
              <a:latin typeface="Arial"/>
              <a:cs typeface="Arial"/>
            </a:endParaRPr>
          </a:p>
          <a:p>
            <a:pPr marL="848994" marR="5080" indent="-279400">
              <a:lnSpc>
                <a:spcPct val="100000"/>
              </a:lnSpc>
              <a:tabLst>
                <a:tab pos="988060" algn="l"/>
                <a:tab pos="1545590" algn="l"/>
              </a:tabLst>
            </a:pPr>
            <a:r>
              <a:rPr sz="2000" spc="-45" dirty="0">
                <a:latin typeface="Arial"/>
                <a:cs typeface="Arial"/>
              </a:rPr>
              <a:t>&lt;a	</a:t>
            </a:r>
            <a:r>
              <a:rPr sz="2000" spc="210" dirty="0">
                <a:latin typeface="Arial"/>
                <a:cs typeface="Arial"/>
                <a:hlinkClick r:id="rId2"/>
              </a:rPr>
              <a:t>href="http://cs193x.stanford.edu/syllabus"&gt; </a:t>
            </a:r>
            <a:r>
              <a:rPr sz="2000" spc="210" dirty="0">
                <a:latin typeface="Arial"/>
                <a:cs typeface="Arial"/>
              </a:rPr>
              <a:t> </a:t>
            </a:r>
            <a:r>
              <a:rPr sz="2000" spc="10" dirty="0">
                <a:latin typeface="Arial"/>
                <a:cs typeface="Arial"/>
              </a:rPr>
              <a:t>View	</a:t>
            </a:r>
            <a:r>
              <a:rPr sz="2000" spc="145" dirty="0">
                <a:latin typeface="Arial"/>
                <a:cs typeface="Arial"/>
              </a:rPr>
              <a:t>Syllabus</a:t>
            </a:r>
            <a:endParaRPr sz="2000">
              <a:latin typeface="Arial"/>
              <a:cs typeface="Arial"/>
            </a:endParaRPr>
          </a:p>
          <a:p>
            <a:pPr marL="570230">
              <a:lnSpc>
                <a:spcPct val="100000"/>
              </a:lnSpc>
            </a:pPr>
            <a:r>
              <a:rPr sz="2000" spc="90" dirty="0">
                <a:latin typeface="Arial"/>
                <a:cs typeface="Arial"/>
              </a:rPr>
              <a:t>&lt;/a&gt;</a:t>
            </a:r>
            <a:endParaRPr sz="200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</a:pPr>
            <a:r>
              <a:rPr sz="2000" spc="60" dirty="0">
                <a:latin typeface="Arial"/>
                <a:cs typeface="Arial"/>
              </a:rPr>
              <a:t>&lt;/body&gt;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140" dirty="0">
                <a:latin typeface="Arial"/>
                <a:cs typeface="Arial"/>
              </a:rPr>
              <a:t>&lt;/html&gt;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34321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That </a:t>
            </a:r>
            <a:r>
              <a:rPr spc="-30" dirty="0"/>
              <a:t>was</a:t>
            </a:r>
            <a:r>
              <a:rPr spc="-665" dirty="0"/>
              <a:t> </a:t>
            </a:r>
            <a:r>
              <a:rPr spc="40" dirty="0"/>
              <a:t>weird</a:t>
            </a:r>
          </a:p>
        </p:txBody>
      </p:sp>
      <p:sp>
        <p:nvSpPr>
          <p:cNvPr id="3" name="object 3"/>
          <p:cNvSpPr/>
          <p:nvPr/>
        </p:nvSpPr>
        <p:spPr>
          <a:xfrm>
            <a:off x="1498047" y="2705244"/>
            <a:ext cx="6449695" cy="1643380"/>
          </a:xfrm>
          <a:custGeom>
            <a:avLst/>
            <a:gdLst/>
            <a:ahLst/>
            <a:cxnLst/>
            <a:rect l="l" t="t" r="r" b="b"/>
            <a:pathLst>
              <a:path w="6449695" h="1643379">
                <a:moveTo>
                  <a:pt x="6175587" y="1642796"/>
                </a:moveTo>
                <a:lnTo>
                  <a:pt x="273804" y="1642796"/>
                </a:lnTo>
                <a:lnTo>
                  <a:pt x="224587" y="1638385"/>
                </a:lnTo>
                <a:lnTo>
                  <a:pt x="178265" y="1625668"/>
                </a:lnTo>
                <a:lnTo>
                  <a:pt x="135610" y="1605417"/>
                </a:lnTo>
                <a:lnTo>
                  <a:pt x="97396" y="1578405"/>
                </a:lnTo>
                <a:lnTo>
                  <a:pt x="64395" y="1545406"/>
                </a:lnTo>
                <a:lnTo>
                  <a:pt x="37382" y="1507193"/>
                </a:lnTo>
                <a:lnTo>
                  <a:pt x="17129" y="1464538"/>
                </a:lnTo>
                <a:lnTo>
                  <a:pt x="4411" y="1418215"/>
                </a:lnTo>
                <a:lnTo>
                  <a:pt x="0" y="1368997"/>
                </a:lnTo>
                <a:lnTo>
                  <a:pt x="0" y="273799"/>
                </a:lnTo>
                <a:lnTo>
                  <a:pt x="4411" y="224581"/>
                </a:lnTo>
                <a:lnTo>
                  <a:pt x="17129" y="178258"/>
                </a:lnTo>
                <a:lnTo>
                  <a:pt x="37382" y="135603"/>
                </a:lnTo>
                <a:lnTo>
                  <a:pt x="64395" y="97390"/>
                </a:lnTo>
                <a:lnTo>
                  <a:pt x="97396" y="64391"/>
                </a:lnTo>
                <a:lnTo>
                  <a:pt x="135610" y="37379"/>
                </a:lnTo>
                <a:lnTo>
                  <a:pt x="178265" y="17128"/>
                </a:lnTo>
                <a:lnTo>
                  <a:pt x="224587" y="4410"/>
                </a:lnTo>
                <a:lnTo>
                  <a:pt x="273804" y="0"/>
                </a:lnTo>
                <a:lnTo>
                  <a:pt x="6175587" y="0"/>
                </a:lnTo>
                <a:lnTo>
                  <a:pt x="6229244" y="5310"/>
                </a:lnTo>
                <a:lnTo>
                  <a:pt x="6280356" y="20843"/>
                </a:lnTo>
                <a:lnTo>
                  <a:pt x="6327483" y="46005"/>
                </a:lnTo>
                <a:lnTo>
                  <a:pt x="6369187" y="80199"/>
                </a:lnTo>
                <a:lnTo>
                  <a:pt x="6403381" y="121903"/>
                </a:lnTo>
                <a:lnTo>
                  <a:pt x="6428543" y="169030"/>
                </a:lnTo>
                <a:lnTo>
                  <a:pt x="6444077" y="220142"/>
                </a:lnTo>
                <a:lnTo>
                  <a:pt x="6449387" y="273799"/>
                </a:lnTo>
                <a:lnTo>
                  <a:pt x="6449387" y="1368997"/>
                </a:lnTo>
                <a:lnTo>
                  <a:pt x="6444976" y="1418215"/>
                </a:lnTo>
                <a:lnTo>
                  <a:pt x="6432258" y="1464538"/>
                </a:lnTo>
                <a:lnTo>
                  <a:pt x="6412007" y="1507193"/>
                </a:lnTo>
                <a:lnTo>
                  <a:pt x="6384996" y="1545406"/>
                </a:lnTo>
                <a:lnTo>
                  <a:pt x="6351997" y="1578405"/>
                </a:lnTo>
                <a:lnTo>
                  <a:pt x="6313783" y="1605417"/>
                </a:lnTo>
                <a:lnTo>
                  <a:pt x="6271129" y="1625668"/>
                </a:lnTo>
                <a:lnTo>
                  <a:pt x="6224806" y="1638385"/>
                </a:lnTo>
                <a:lnTo>
                  <a:pt x="6175587" y="1642796"/>
                </a:lnTo>
                <a:close/>
              </a:path>
            </a:pathLst>
          </a:custGeom>
          <a:solidFill>
            <a:srgbClr val="EDEDED">
              <a:alpha val="546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1007" y="1713683"/>
            <a:ext cx="7473315" cy="47345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34010" marR="1021080" indent="-321945">
              <a:lnSpc>
                <a:spcPts val="2850"/>
              </a:lnSpc>
              <a:spcBef>
                <a:spcPts val="219"/>
              </a:spcBef>
              <a:tabLst>
                <a:tab pos="334010" algn="l"/>
              </a:tabLst>
            </a:pPr>
            <a:r>
              <a:rPr sz="2400" spc="-65" dirty="0">
                <a:solidFill>
                  <a:srgbClr val="333336"/>
                </a:solidFill>
                <a:latin typeface="Arial"/>
                <a:cs typeface="Arial"/>
              </a:rPr>
              <a:t>-	</a:t>
            </a:r>
            <a:r>
              <a:rPr sz="2400" spc="-140" dirty="0">
                <a:solidFill>
                  <a:srgbClr val="333336"/>
                </a:solidFill>
                <a:latin typeface="Arial"/>
                <a:cs typeface="Arial"/>
              </a:rPr>
              <a:t>We </a:t>
            </a:r>
            <a:r>
              <a:rPr sz="2400" spc="-160" dirty="0">
                <a:solidFill>
                  <a:srgbClr val="333336"/>
                </a:solidFill>
                <a:latin typeface="Arial"/>
                <a:cs typeface="Arial"/>
              </a:rPr>
              <a:t>saw </a:t>
            </a:r>
            <a:r>
              <a:rPr sz="2400" dirty="0">
                <a:solidFill>
                  <a:srgbClr val="333336"/>
                </a:solidFill>
                <a:latin typeface="Arial"/>
                <a:cs typeface="Arial"/>
              </a:rPr>
              <a:t>that </a:t>
            </a:r>
            <a:r>
              <a:rPr sz="2400" spc="-210" dirty="0">
                <a:solidFill>
                  <a:srgbClr val="333336"/>
                </a:solidFill>
                <a:latin typeface="Arial"/>
                <a:cs typeface="Arial"/>
              </a:rPr>
              <a:t>HTML </a:t>
            </a:r>
            <a:r>
              <a:rPr sz="2400" spc="-100" dirty="0">
                <a:solidFill>
                  <a:srgbClr val="333336"/>
                </a:solidFill>
                <a:latin typeface="Arial"/>
                <a:cs typeface="Arial"/>
              </a:rPr>
              <a:t>whitespace </a:t>
            </a:r>
            <a:r>
              <a:rPr sz="2400" spc="-135" dirty="0">
                <a:solidFill>
                  <a:srgbClr val="333336"/>
                </a:solidFill>
                <a:latin typeface="Arial"/>
                <a:cs typeface="Arial"/>
              </a:rPr>
              <a:t>collapses </a:t>
            </a:r>
            <a:r>
              <a:rPr sz="2400" spc="-5" dirty="0">
                <a:solidFill>
                  <a:srgbClr val="333336"/>
                </a:solidFill>
                <a:latin typeface="Arial"/>
                <a:cs typeface="Arial"/>
              </a:rPr>
              <a:t>into</a:t>
            </a:r>
            <a:r>
              <a:rPr sz="2400" spc="-145" dirty="0">
                <a:solidFill>
                  <a:srgbClr val="333336"/>
                </a:solidFill>
                <a:latin typeface="Arial"/>
                <a:cs typeface="Arial"/>
              </a:rPr>
              <a:t> </a:t>
            </a:r>
            <a:r>
              <a:rPr sz="2400" spc="-100" dirty="0">
                <a:solidFill>
                  <a:srgbClr val="333336"/>
                </a:solidFill>
                <a:latin typeface="Arial"/>
                <a:cs typeface="Arial"/>
              </a:rPr>
              <a:t>one  </a:t>
            </a:r>
            <a:r>
              <a:rPr sz="2400" spc="-145" dirty="0">
                <a:solidFill>
                  <a:srgbClr val="333336"/>
                </a:solidFill>
                <a:latin typeface="Arial"/>
                <a:cs typeface="Arial"/>
              </a:rPr>
              <a:t>space…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850">
              <a:latin typeface="Times New Roman"/>
              <a:cs typeface="Times New Roman"/>
            </a:endParaRPr>
          </a:p>
          <a:p>
            <a:pPr marL="784860">
              <a:lnSpc>
                <a:spcPct val="100000"/>
              </a:lnSpc>
              <a:tabLst>
                <a:tab pos="1957070" algn="l"/>
                <a:tab pos="2959735" algn="l"/>
                <a:tab pos="3628390" algn="l"/>
              </a:tabLst>
            </a:pPr>
            <a:r>
              <a:rPr sz="2400" b="1" spc="-175" dirty="0">
                <a:latin typeface="Arial"/>
                <a:cs typeface="Arial"/>
              </a:rPr>
              <a:t>&lt;h1&gt;</a:t>
            </a:r>
            <a:r>
              <a:rPr sz="2400" spc="-175" dirty="0">
                <a:latin typeface="Arial"/>
                <a:cs typeface="Arial"/>
              </a:rPr>
              <a:t>CS	</a:t>
            </a:r>
            <a:r>
              <a:rPr sz="2400" spc="60" dirty="0">
                <a:latin typeface="Arial"/>
                <a:cs typeface="Arial"/>
              </a:rPr>
              <a:t>193X:	</a:t>
            </a:r>
            <a:r>
              <a:rPr sz="2400" spc="-330" dirty="0">
                <a:latin typeface="Arial"/>
                <a:cs typeface="Arial"/>
              </a:rPr>
              <a:t>Web	</a:t>
            </a:r>
            <a:r>
              <a:rPr sz="2400" spc="20" dirty="0">
                <a:latin typeface="Arial"/>
                <a:cs typeface="Arial"/>
              </a:rPr>
              <a:t>Fun</a:t>
            </a:r>
            <a:r>
              <a:rPr sz="2400" b="1" spc="20" dirty="0">
                <a:latin typeface="Arial"/>
                <a:cs typeface="Arial"/>
              </a:rPr>
              <a:t>&lt;/h1&gt;</a:t>
            </a:r>
            <a:endParaRPr sz="2400">
              <a:latin typeface="Arial"/>
              <a:cs typeface="Arial"/>
            </a:endParaRPr>
          </a:p>
          <a:p>
            <a:pPr marL="784860">
              <a:lnSpc>
                <a:spcPct val="100000"/>
              </a:lnSpc>
              <a:spcBef>
                <a:spcPts val="420"/>
              </a:spcBef>
            </a:pPr>
            <a:r>
              <a:rPr sz="2400" b="1" spc="45" dirty="0">
                <a:latin typeface="Arial"/>
                <a:cs typeface="Arial"/>
              </a:rPr>
              <a:t>&lt;strong&gt;</a:t>
            </a:r>
            <a:r>
              <a:rPr sz="2400" spc="45" dirty="0">
                <a:latin typeface="Arial"/>
                <a:cs typeface="Arial"/>
              </a:rPr>
              <a:t>Announcements</a:t>
            </a:r>
            <a:r>
              <a:rPr sz="2400" b="1" spc="45" dirty="0">
                <a:latin typeface="Arial"/>
                <a:cs typeface="Arial"/>
              </a:rPr>
              <a:t>&lt;/strong&gt;</a:t>
            </a:r>
            <a:r>
              <a:rPr sz="2400" b="1" spc="45" dirty="0">
                <a:solidFill>
                  <a:srgbClr val="9900FF"/>
                </a:solidFill>
                <a:latin typeface="Arial"/>
                <a:cs typeface="Arial"/>
              </a:rPr>
              <a:t>&lt;br/&gt;</a:t>
            </a:r>
            <a:endParaRPr sz="2400">
              <a:latin typeface="Arial"/>
              <a:cs typeface="Arial"/>
            </a:endParaRPr>
          </a:p>
          <a:p>
            <a:pPr marL="784860">
              <a:lnSpc>
                <a:spcPct val="100000"/>
              </a:lnSpc>
              <a:spcBef>
                <a:spcPts val="420"/>
              </a:spcBef>
              <a:tabLst>
                <a:tab pos="1620520" algn="l"/>
                <a:tab pos="3124835" algn="l"/>
                <a:tab pos="3458845" algn="l"/>
                <a:tab pos="3960495" algn="l"/>
              </a:tabLst>
            </a:pPr>
            <a:r>
              <a:rPr sz="2400" spc="315" dirty="0">
                <a:latin typeface="Arial"/>
                <a:cs typeface="Arial"/>
              </a:rPr>
              <a:t>4/3:	</a:t>
            </a:r>
            <a:r>
              <a:rPr sz="2400" spc="-120" dirty="0">
                <a:latin typeface="Arial"/>
                <a:cs typeface="Arial"/>
              </a:rPr>
              <a:t>Homework	</a:t>
            </a:r>
            <a:r>
              <a:rPr sz="2400" spc="-20" dirty="0">
                <a:latin typeface="Arial"/>
                <a:cs typeface="Arial"/>
              </a:rPr>
              <a:t>0	</a:t>
            </a:r>
            <a:r>
              <a:rPr sz="2400" spc="450" dirty="0">
                <a:latin typeface="Arial"/>
                <a:cs typeface="Arial"/>
              </a:rPr>
              <a:t>is	</a:t>
            </a:r>
            <a:r>
              <a:rPr sz="2400" spc="225" dirty="0">
                <a:latin typeface="Arial"/>
                <a:cs typeface="Arial"/>
              </a:rPr>
              <a:t>out!</a:t>
            </a:r>
            <a:r>
              <a:rPr sz="2400" b="1" spc="225" dirty="0">
                <a:latin typeface="Arial"/>
                <a:cs typeface="Arial"/>
              </a:rPr>
              <a:t>&lt;br/&gt;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334010" marR="5080" indent="-321945">
              <a:lnSpc>
                <a:spcPts val="2850"/>
              </a:lnSpc>
              <a:spcBef>
                <a:spcPts val="1550"/>
              </a:spcBef>
              <a:tabLst>
                <a:tab pos="334010" algn="l"/>
              </a:tabLst>
            </a:pPr>
            <a:r>
              <a:rPr sz="2400" spc="-65" dirty="0">
                <a:solidFill>
                  <a:srgbClr val="333336"/>
                </a:solidFill>
                <a:latin typeface="Arial"/>
                <a:cs typeface="Arial"/>
              </a:rPr>
              <a:t>-	</a:t>
            </a:r>
            <a:r>
              <a:rPr sz="2400" spc="-150" dirty="0">
                <a:solidFill>
                  <a:srgbClr val="333336"/>
                </a:solidFill>
                <a:latin typeface="Arial"/>
                <a:cs typeface="Arial"/>
              </a:rPr>
              <a:t>Except </a:t>
            </a:r>
            <a:r>
              <a:rPr sz="2400" spc="-45" dirty="0">
                <a:solidFill>
                  <a:srgbClr val="333336"/>
                </a:solidFill>
                <a:latin typeface="Arial"/>
                <a:cs typeface="Arial"/>
              </a:rPr>
              <a:t>weirdly </a:t>
            </a:r>
            <a:r>
              <a:rPr sz="2400" spc="-30" dirty="0">
                <a:solidFill>
                  <a:srgbClr val="333336"/>
                </a:solidFill>
                <a:latin typeface="Arial"/>
                <a:cs typeface="Arial"/>
              </a:rPr>
              <a:t>the </a:t>
            </a:r>
            <a:r>
              <a:rPr sz="2400" b="1" spc="-90" dirty="0">
                <a:solidFill>
                  <a:srgbClr val="333336"/>
                </a:solidFill>
                <a:latin typeface="Arial"/>
                <a:cs typeface="Arial"/>
              </a:rPr>
              <a:t>&lt;h1&gt; </a:t>
            </a:r>
            <a:r>
              <a:rPr sz="2400" spc="-110" dirty="0">
                <a:solidFill>
                  <a:srgbClr val="333336"/>
                </a:solidFill>
                <a:latin typeface="Arial"/>
                <a:cs typeface="Arial"/>
              </a:rPr>
              <a:t>heading </a:t>
            </a:r>
            <a:r>
              <a:rPr sz="2400" spc="-160" dirty="0">
                <a:solidFill>
                  <a:srgbClr val="333336"/>
                </a:solidFill>
                <a:latin typeface="Arial"/>
                <a:cs typeface="Arial"/>
              </a:rPr>
              <a:t>was </a:t>
            </a:r>
            <a:r>
              <a:rPr sz="2400" spc="-75" dirty="0">
                <a:solidFill>
                  <a:srgbClr val="333336"/>
                </a:solidFill>
                <a:latin typeface="Arial"/>
                <a:cs typeface="Arial"/>
              </a:rPr>
              <a:t>on </a:t>
            </a:r>
            <a:r>
              <a:rPr sz="2400" spc="-190" dirty="0">
                <a:solidFill>
                  <a:srgbClr val="333336"/>
                </a:solidFill>
                <a:latin typeface="Arial"/>
                <a:cs typeface="Arial"/>
              </a:rPr>
              <a:t>a </a:t>
            </a:r>
            <a:r>
              <a:rPr sz="2400" spc="-50" dirty="0">
                <a:solidFill>
                  <a:srgbClr val="333336"/>
                </a:solidFill>
                <a:latin typeface="Arial"/>
                <a:cs typeface="Arial"/>
              </a:rPr>
              <a:t>line </a:t>
            </a:r>
            <a:r>
              <a:rPr sz="2400" spc="-5" dirty="0">
                <a:solidFill>
                  <a:srgbClr val="333336"/>
                </a:solidFill>
                <a:latin typeface="Arial"/>
                <a:cs typeface="Arial"/>
              </a:rPr>
              <a:t>of </a:t>
            </a:r>
            <a:r>
              <a:rPr sz="2400" spc="-40" dirty="0">
                <a:solidFill>
                  <a:srgbClr val="333336"/>
                </a:solidFill>
                <a:latin typeface="Arial"/>
                <a:cs typeface="Arial"/>
              </a:rPr>
              <a:t>its</a:t>
            </a:r>
            <a:r>
              <a:rPr sz="2400" spc="-465" dirty="0">
                <a:solidFill>
                  <a:srgbClr val="333336"/>
                </a:solidFill>
                <a:latin typeface="Arial"/>
                <a:cs typeface="Arial"/>
              </a:rPr>
              <a:t> </a:t>
            </a:r>
            <a:r>
              <a:rPr sz="2400" spc="-65" dirty="0">
                <a:solidFill>
                  <a:srgbClr val="333336"/>
                </a:solidFill>
                <a:latin typeface="Arial"/>
                <a:cs typeface="Arial"/>
              </a:rPr>
              <a:t>own,  </a:t>
            </a:r>
            <a:r>
              <a:rPr sz="2400" spc="-114" dirty="0">
                <a:solidFill>
                  <a:srgbClr val="333336"/>
                </a:solidFill>
                <a:latin typeface="Arial"/>
                <a:cs typeface="Arial"/>
              </a:rPr>
              <a:t>and </a:t>
            </a:r>
            <a:r>
              <a:rPr sz="2400" b="1" spc="30" dirty="0">
                <a:solidFill>
                  <a:srgbClr val="333336"/>
                </a:solidFill>
                <a:latin typeface="Arial"/>
                <a:cs typeface="Arial"/>
              </a:rPr>
              <a:t>&lt;strong&gt; </a:t>
            </a:r>
            <a:r>
              <a:rPr sz="2400" spc="-160" dirty="0">
                <a:solidFill>
                  <a:srgbClr val="333336"/>
                </a:solidFill>
                <a:latin typeface="Arial"/>
                <a:cs typeface="Arial"/>
              </a:rPr>
              <a:t>was</a:t>
            </a:r>
            <a:r>
              <a:rPr sz="2400" spc="-290" dirty="0">
                <a:solidFill>
                  <a:srgbClr val="333336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333336"/>
                </a:solidFill>
                <a:latin typeface="Arial"/>
                <a:cs typeface="Arial"/>
              </a:rPr>
              <a:t>not.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50">
              <a:latin typeface="Times New Roman"/>
              <a:cs typeface="Times New Roman"/>
            </a:endParaRPr>
          </a:p>
          <a:p>
            <a:pPr marR="118110" algn="ctr">
              <a:lnSpc>
                <a:spcPts val="2865"/>
              </a:lnSpc>
            </a:pPr>
            <a:r>
              <a:rPr sz="2400" spc="-100" dirty="0">
                <a:solidFill>
                  <a:srgbClr val="333336"/>
                </a:solidFill>
                <a:latin typeface="Arial"/>
                <a:cs typeface="Arial"/>
              </a:rPr>
              <a:t>Hmmm…</a:t>
            </a:r>
            <a:r>
              <a:rPr sz="2400" spc="-130" dirty="0">
                <a:solidFill>
                  <a:srgbClr val="333336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333336"/>
                </a:solidFill>
                <a:latin typeface="Arial"/>
                <a:cs typeface="Arial"/>
              </a:rPr>
              <a:t>strange…</a:t>
            </a:r>
            <a:endParaRPr sz="2400">
              <a:latin typeface="Arial"/>
              <a:cs typeface="Arial"/>
            </a:endParaRPr>
          </a:p>
          <a:p>
            <a:pPr marR="128270" algn="ctr">
              <a:lnSpc>
                <a:spcPts val="2865"/>
              </a:lnSpc>
            </a:pPr>
            <a:r>
              <a:rPr sz="2400" spc="-180" dirty="0">
                <a:solidFill>
                  <a:srgbClr val="333336"/>
                </a:solidFill>
                <a:latin typeface="Arial"/>
                <a:cs typeface="Arial"/>
              </a:rPr>
              <a:t>Oh </a:t>
            </a:r>
            <a:r>
              <a:rPr sz="2400" spc="-45" dirty="0">
                <a:solidFill>
                  <a:srgbClr val="333336"/>
                </a:solidFill>
                <a:latin typeface="Arial"/>
                <a:cs typeface="Arial"/>
              </a:rPr>
              <a:t>well, </a:t>
            </a:r>
            <a:r>
              <a:rPr sz="2400" spc="70" dirty="0">
                <a:solidFill>
                  <a:srgbClr val="333336"/>
                </a:solidFill>
                <a:latin typeface="Arial"/>
                <a:cs typeface="Arial"/>
              </a:rPr>
              <a:t>it </a:t>
            </a:r>
            <a:r>
              <a:rPr sz="2400" spc="-55" dirty="0">
                <a:solidFill>
                  <a:srgbClr val="333336"/>
                </a:solidFill>
                <a:latin typeface="Arial"/>
                <a:cs typeface="Arial"/>
              </a:rPr>
              <a:t>works! </a:t>
            </a:r>
            <a:r>
              <a:rPr sz="2400" spc="-110" dirty="0">
                <a:solidFill>
                  <a:srgbClr val="333336"/>
                </a:solidFill>
                <a:latin typeface="Arial"/>
                <a:cs typeface="Arial"/>
              </a:rPr>
              <a:t>Let's move</a:t>
            </a:r>
            <a:r>
              <a:rPr sz="2400" spc="-465" dirty="0">
                <a:solidFill>
                  <a:srgbClr val="333336"/>
                </a:solidFill>
                <a:latin typeface="Arial"/>
                <a:cs typeface="Arial"/>
              </a:rPr>
              <a:t> </a:t>
            </a:r>
            <a:r>
              <a:rPr sz="2400" spc="35" dirty="0">
                <a:solidFill>
                  <a:srgbClr val="333336"/>
                </a:solidFill>
                <a:latin typeface="Arial"/>
                <a:cs typeface="Arial"/>
              </a:rPr>
              <a:t>on!!!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3273" y="2923547"/>
            <a:ext cx="12026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20" dirty="0">
                <a:latin typeface="Verdana"/>
                <a:cs typeface="Verdana"/>
              </a:rPr>
              <a:t>CSS</a:t>
            </a:r>
            <a:endParaRPr sz="4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9086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CSS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3498" y="1535938"/>
            <a:ext cx="6924675" cy="12827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400" b="1" spc="-360" dirty="0">
                <a:solidFill>
                  <a:srgbClr val="424242"/>
                </a:solidFill>
                <a:latin typeface="Arial"/>
                <a:cs typeface="Arial"/>
              </a:rPr>
              <a:t>CSS</a:t>
            </a:r>
            <a:r>
              <a:rPr sz="2400" spc="-360" dirty="0">
                <a:solidFill>
                  <a:srgbClr val="424242"/>
                </a:solidFill>
                <a:latin typeface="Arial"/>
                <a:cs typeface="Arial"/>
              </a:rPr>
              <a:t>: </a:t>
            </a:r>
            <a:r>
              <a:rPr sz="2400" b="1" spc="-180" dirty="0">
                <a:solidFill>
                  <a:srgbClr val="424242"/>
                </a:solidFill>
                <a:latin typeface="Arial"/>
                <a:cs typeface="Arial"/>
              </a:rPr>
              <a:t>C</a:t>
            </a:r>
            <a:r>
              <a:rPr sz="2400" spc="-180" dirty="0">
                <a:solidFill>
                  <a:srgbClr val="424242"/>
                </a:solidFill>
                <a:latin typeface="Arial"/>
                <a:cs typeface="Arial"/>
              </a:rPr>
              <a:t>ascading </a:t>
            </a:r>
            <a:r>
              <a:rPr sz="2400" b="1" spc="-120" dirty="0">
                <a:solidFill>
                  <a:srgbClr val="424242"/>
                </a:solidFill>
                <a:latin typeface="Arial"/>
                <a:cs typeface="Arial"/>
              </a:rPr>
              <a:t>S</a:t>
            </a:r>
            <a:r>
              <a:rPr sz="2400" spc="-120" dirty="0">
                <a:solidFill>
                  <a:srgbClr val="424242"/>
                </a:solidFill>
                <a:latin typeface="Arial"/>
                <a:cs typeface="Arial"/>
              </a:rPr>
              <a:t>tyle</a:t>
            </a:r>
            <a:r>
              <a:rPr sz="2400" spc="-15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424242"/>
                </a:solidFill>
                <a:latin typeface="Arial"/>
                <a:cs typeface="Arial"/>
              </a:rPr>
              <a:t>Sheets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45" dirty="0">
                <a:solidFill>
                  <a:srgbClr val="424242"/>
                </a:solidFill>
                <a:latin typeface="Arial"/>
                <a:cs typeface="Arial"/>
              </a:rPr>
              <a:t>Describes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b="1" spc="-170" dirty="0">
                <a:solidFill>
                  <a:srgbClr val="424242"/>
                </a:solidFill>
                <a:latin typeface="Arial"/>
                <a:cs typeface="Arial"/>
              </a:rPr>
              <a:t>appearance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 </a:t>
            </a:r>
            <a:r>
              <a:rPr sz="2400" b="1" spc="-130" dirty="0">
                <a:solidFill>
                  <a:srgbClr val="424242"/>
                </a:solidFill>
                <a:latin typeface="Arial"/>
                <a:cs typeface="Arial"/>
              </a:rPr>
              <a:t>layout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of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web</a:t>
            </a:r>
            <a:r>
              <a:rPr sz="2400" spc="-229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60" dirty="0">
                <a:solidFill>
                  <a:srgbClr val="424242"/>
                </a:solidFill>
                <a:latin typeface="Arial"/>
                <a:cs typeface="Arial"/>
              </a:rPr>
              <a:t>page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60" dirty="0">
                <a:solidFill>
                  <a:srgbClr val="424242"/>
                </a:solidFill>
                <a:latin typeface="Arial"/>
                <a:cs typeface="Arial"/>
              </a:rPr>
              <a:t>Composed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of </a:t>
            </a:r>
            <a:r>
              <a:rPr sz="2400" spc="-490" dirty="0">
                <a:solidFill>
                  <a:srgbClr val="424242"/>
                </a:solidFill>
                <a:latin typeface="Arial"/>
                <a:cs typeface="Arial"/>
              </a:rPr>
              <a:t>CSS </a:t>
            </a:r>
            <a:r>
              <a:rPr sz="2400" b="1" spc="-155" dirty="0">
                <a:solidFill>
                  <a:srgbClr val="424242"/>
                </a:solidFill>
                <a:latin typeface="Arial"/>
                <a:cs typeface="Arial"/>
              </a:rPr>
              <a:t>rules</a:t>
            </a: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,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which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define </a:t>
            </a:r>
            <a:r>
              <a:rPr sz="2400" spc="-140" dirty="0">
                <a:solidFill>
                  <a:srgbClr val="424242"/>
                </a:solidFill>
                <a:latin typeface="Arial"/>
                <a:cs typeface="Arial"/>
              </a:rPr>
              <a:t>sets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of</a:t>
            </a:r>
            <a:r>
              <a:rPr sz="2400" spc="-28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styles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66097" y="3481871"/>
            <a:ext cx="4550410" cy="16789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74570" algn="l"/>
              </a:tabLst>
            </a:pPr>
            <a:r>
              <a:rPr sz="3600" b="1" i="1" spc="245" dirty="0">
                <a:solidFill>
                  <a:srgbClr val="1267F0"/>
                </a:solidFill>
                <a:latin typeface="Arial"/>
                <a:cs typeface="Arial"/>
              </a:rPr>
              <a:t>selector	</a:t>
            </a:r>
            <a:r>
              <a:rPr sz="3600" spc="775" dirty="0">
                <a:latin typeface="Arial"/>
                <a:cs typeface="Arial"/>
              </a:rPr>
              <a:t>{</a:t>
            </a:r>
            <a:endParaRPr sz="3600">
              <a:latin typeface="Arial"/>
              <a:cs typeface="Arial"/>
            </a:endParaRPr>
          </a:p>
          <a:p>
            <a:pPr marL="514984">
              <a:lnSpc>
                <a:spcPct val="100000"/>
              </a:lnSpc>
              <a:spcBef>
                <a:spcPts val="30"/>
              </a:spcBef>
              <a:tabLst>
                <a:tab pos="3028950" algn="l"/>
              </a:tabLst>
            </a:pPr>
            <a:r>
              <a:rPr sz="3600" b="1" i="1" spc="145" dirty="0">
                <a:solidFill>
                  <a:srgbClr val="009924"/>
                </a:solidFill>
                <a:latin typeface="Arial"/>
                <a:cs typeface="Arial"/>
              </a:rPr>
              <a:t>propert</a:t>
            </a:r>
            <a:r>
              <a:rPr sz="3600" b="1" i="1" spc="185" dirty="0">
                <a:solidFill>
                  <a:srgbClr val="009924"/>
                </a:solidFill>
                <a:latin typeface="Arial"/>
                <a:cs typeface="Arial"/>
              </a:rPr>
              <a:t>y</a:t>
            </a:r>
            <a:r>
              <a:rPr sz="3600" spc="975" dirty="0">
                <a:latin typeface="Arial"/>
                <a:cs typeface="Arial"/>
              </a:rPr>
              <a:t>:</a:t>
            </a:r>
            <a:r>
              <a:rPr sz="3600" dirty="0">
                <a:latin typeface="Arial"/>
                <a:cs typeface="Arial"/>
              </a:rPr>
              <a:t>	</a:t>
            </a:r>
            <a:r>
              <a:rPr sz="3600" b="1" i="1" spc="130" dirty="0">
                <a:solidFill>
                  <a:srgbClr val="595959"/>
                </a:solidFill>
                <a:latin typeface="Arial"/>
                <a:cs typeface="Arial"/>
              </a:rPr>
              <a:t>valu</a:t>
            </a:r>
            <a:r>
              <a:rPr sz="3600" b="1" i="1" spc="160" dirty="0">
                <a:solidFill>
                  <a:srgbClr val="595959"/>
                </a:solidFill>
                <a:latin typeface="Arial"/>
                <a:cs typeface="Arial"/>
              </a:rPr>
              <a:t>e</a:t>
            </a:r>
            <a:r>
              <a:rPr sz="3600" spc="975" dirty="0">
                <a:latin typeface="Arial"/>
                <a:cs typeface="Arial"/>
              </a:rPr>
              <a:t>;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3600" spc="775" dirty="0">
                <a:latin typeface="Arial"/>
                <a:cs typeface="Arial"/>
              </a:rPr>
              <a:t>}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9086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CSS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66097" y="2415073"/>
            <a:ext cx="4550410" cy="16789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74570" algn="l"/>
              </a:tabLst>
            </a:pPr>
            <a:r>
              <a:rPr sz="3600" b="1" i="1" spc="245" dirty="0">
                <a:solidFill>
                  <a:srgbClr val="1267F0"/>
                </a:solidFill>
                <a:latin typeface="Arial"/>
                <a:cs typeface="Arial"/>
              </a:rPr>
              <a:t>selector	</a:t>
            </a:r>
            <a:r>
              <a:rPr sz="3600" spc="775" dirty="0">
                <a:latin typeface="Arial"/>
                <a:cs typeface="Arial"/>
              </a:rPr>
              <a:t>{</a:t>
            </a:r>
            <a:endParaRPr sz="3600">
              <a:latin typeface="Arial"/>
              <a:cs typeface="Arial"/>
            </a:endParaRPr>
          </a:p>
          <a:p>
            <a:pPr marL="514984">
              <a:lnSpc>
                <a:spcPct val="100000"/>
              </a:lnSpc>
              <a:spcBef>
                <a:spcPts val="30"/>
              </a:spcBef>
              <a:tabLst>
                <a:tab pos="3028950" algn="l"/>
              </a:tabLst>
            </a:pPr>
            <a:r>
              <a:rPr sz="3600" b="1" i="1" spc="145" dirty="0">
                <a:solidFill>
                  <a:srgbClr val="009924"/>
                </a:solidFill>
                <a:latin typeface="Arial"/>
                <a:cs typeface="Arial"/>
              </a:rPr>
              <a:t>propert</a:t>
            </a:r>
            <a:r>
              <a:rPr sz="3600" b="1" i="1" spc="185" dirty="0">
                <a:solidFill>
                  <a:srgbClr val="009924"/>
                </a:solidFill>
                <a:latin typeface="Arial"/>
                <a:cs typeface="Arial"/>
              </a:rPr>
              <a:t>y</a:t>
            </a:r>
            <a:r>
              <a:rPr sz="3600" spc="975" dirty="0">
                <a:latin typeface="Arial"/>
                <a:cs typeface="Arial"/>
              </a:rPr>
              <a:t>:</a:t>
            </a:r>
            <a:r>
              <a:rPr sz="3600" dirty="0">
                <a:latin typeface="Arial"/>
                <a:cs typeface="Arial"/>
              </a:rPr>
              <a:t>	</a:t>
            </a:r>
            <a:r>
              <a:rPr sz="3600" b="1" i="1" spc="130" dirty="0">
                <a:solidFill>
                  <a:srgbClr val="595959"/>
                </a:solidFill>
                <a:latin typeface="Arial"/>
                <a:cs typeface="Arial"/>
              </a:rPr>
              <a:t>valu</a:t>
            </a:r>
            <a:r>
              <a:rPr sz="3600" b="1" i="1" spc="160" dirty="0">
                <a:solidFill>
                  <a:srgbClr val="595959"/>
                </a:solidFill>
                <a:latin typeface="Arial"/>
                <a:cs typeface="Arial"/>
              </a:rPr>
              <a:t>e</a:t>
            </a:r>
            <a:r>
              <a:rPr sz="3600" spc="975" dirty="0">
                <a:latin typeface="Arial"/>
                <a:cs typeface="Arial"/>
              </a:rPr>
              <a:t>;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3600" spc="775" dirty="0">
                <a:latin typeface="Arial"/>
                <a:cs typeface="Arial"/>
              </a:rPr>
              <a:t>}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194" y="4483376"/>
            <a:ext cx="6332220" cy="1115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b="1" i="1" spc="140" dirty="0">
                <a:solidFill>
                  <a:srgbClr val="1267F0"/>
                </a:solidFill>
                <a:latin typeface="Arial"/>
                <a:cs typeface="Arial"/>
              </a:rPr>
              <a:t>selector</a:t>
            </a:r>
            <a:r>
              <a:rPr sz="2400" spc="140" dirty="0">
                <a:latin typeface="Arial"/>
                <a:cs typeface="Arial"/>
              </a:rPr>
              <a:t>: </a:t>
            </a:r>
            <a:r>
              <a:rPr sz="2400" spc="-140" dirty="0">
                <a:latin typeface="Arial"/>
                <a:cs typeface="Arial"/>
              </a:rPr>
              <a:t>Specifies </a:t>
            </a:r>
            <a:r>
              <a:rPr sz="2400" spc="-30" dirty="0">
                <a:latin typeface="Arial"/>
                <a:cs typeface="Arial"/>
              </a:rPr>
              <a:t>the </a:t>
            </a:r>
            <a:r>
              <a:rPr sz="2400" spc="-210" dirty="0">
                <a:latin typeface="Arial"/>
                <a:cs typeface="Arial"/>
              </a:rPr>
              <a:t>HTML </a:t>
            </a:r>
            <a:r>
              <a:rPr sz="2400" spc="-90" dirty="0">
                <a:latin typeface="Arial"/>
                <a:cs typeface="Arial"/>
              </a:rPr>
              <a:t>element(s) </a:t>
            </a:r>
            <a:r>
              <a:rPr sz="2400" spc="30" dirty="0">
                <a:latin typeface="Arial"/>
                <a:cs typeface="Arial"/>
              </a:rPr>
              <a:t>to</a:t>
            </a:r>
            <a:r>
              <a:rPr sz="2400" spc="-409" dirty="0">
                <a:latin typeface="Arial"/>
                <a:cs typeface="Arial"/>
              </a:rPr>
              <a:t> </a:t>
            </a:r>
            <a:r>
              <a:rPr sz="2400" spc="-80" dirty="0">
                <a:latin typeface="Arial"/>
                <a:cs typeface="Arial"/>
              </a:rPr>
              <a:t>style.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b="1" i="1" spc="85" dirty="0">
                <a:solidFill>
                  <a:srgbClr val="009924"/>
                </a:solidFill>
                <a:latin typeface="Arial"/>
                <a:cs typeface="Arial"/>
              </a:rPr>
              <a:t>property</a:t>
            </a:r>
            <a:r>
              <a:rPr sz="2400" spc="85" dirty="0">
                <a:latin typeface="Arial"/>
                <a:cs typeface="Arial"/>
              </a:rPr>
              <a:t>: </a:t>
            </a:r>
            <a:r>
              <a:rPr sz="2400" spc="-175" dirty="0">
                <a:latin typeface="Arial"/>
                <a:cs typeface="Arial"/>
              </a:rPr>
              <a:t>The </a:t>
            </a:r>
            <a:r>
              <a:rPr sz="2400" spc="-125" dirty="0">
                <a:latin typeface="Arial"/>
                <a:cs typeface="Arial"/>
              </a:rPr>
              <a:t>name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spc="-30" dirty="0">
                <a:latin typeface="Arial"/>
                <a:cs typeface="Arial"/>
              </a:rPr>
              <a:t>the</a:t>
            </a:r>
            <a:r>
              <a:rPr sz="2400" spc="-434" dirty="0">
                <a:latin typeface="Arial"/>
                <a:cs typeface="Arial"/>
              </a:rPr>
              <a:t> </a:t>
            </a:r>
            <a:r>
              <a:rPr sz="2400" spc="-490" dirty="0">
                <a:latin typeface="Arial"/>
                <a:cs typeface="Arial"/>
              </a:rPr>
              <a:t>CSS </a:t>
            </a:r>
            <a:r>
              <a:rPr sz="2400" spc="-80" dirty="0">
                <a:latin typeface="Arial"/>
                <a:cs typeface="Arial"/>
              </a:rPr>
              <a:t>style.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b="1" i="1" spc="70" dirty="0">
                <a:solidFill>
                  <a:srgbClr val="595959"/>
                </a:solidFill>
                <a:latin typeface="Arial"/>
                <a:cs typeface="Arial"/>
              </a:rPr>
              <a:t>value</a:t>
            </a:r>
            <a:r>
              <a:rPr sz="2400" spc="70" dirty="0">
                <a:latin typeface="Arial"/>
                <a:cs typeface="Arial"/>
              </a:rPr>
              <a:t>: </a:t>
            </a:r>
            <a:r>
              <a:rPr sz="2400" spc="-175" dirty="0">
                <a:latin typeface="Arial"/>
                <a:cs typeface="Arial"/>
              </a:rPr>
              <a:t>The </a:t>
            </a:r>
            <a:r>
              <a:rPr sz="2400" spc="-105" dirty="0">
                <a:latin typeface="Arial"/>
                <a:cs typeface="Arial"/>
              </a:rPr>
              <a:t>value </a:t>
            </a:r>
            <a:r>
              <a:rPr sz="2400" spc="5" dirty="0">
                <a:latin typeface="Arial"/>
                <a:cs typeface="Arial"/>
              </a:rPr>
              <a:t>for </a:t>
            </a:r>
            <a:r>
              <a:rPr sz="2400" spc="-30" dirty="0">
                <a:latin typeface="Arial"/>
                <a:cs typeface="Arial"/>
              </a:rPr>
              <a:t>the</a:t>
            </a:r>
            <a:r>
              <a:rPr sz="2400" spc="-445" dirty="0">
                <a:latin typeface="Arial"/>
                <a:cs typeface="Arial"/>
              </a:rPr>
              <a:t> </a:t>
            </a:r>
            <a:r>
              <a:rPr sz="2400" spc="-490" dirty="0">
                <a:latin typeface="Arial"/>
                <a:cs typeface="Arial"/>
              </a:rPr>
              <a:t>CSS </a:t>
            </a:r>
            <a:r>
              <a:rPr sz="2400" spc="-80" dirty="0">
                <a:latin typeface="Arial"/>
                <a:cs typeface="Arial"/>
              </a:rPr>
              <a:t>style.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3498" y="1589277"/>
            <a:ext cx="45427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15" dirty="0">
                <a:solidFill>
                  <a:srgbClr val="424242"/>
                </a:solidFill>
                <a:latin typeface="Arial"/>
                <a:cs typeface="Arial"/>
              </a:rPr>
              <a:t>A </a:t>
            </a:r>
            <a:r>
              <a:rPr sz="2400" spc="-490" dirty="0">
                <a:solidFill>
                  <a:srgbClr val="424242"/>
                </a:solidFill>
                <a:latin typeface="Arial"/>
                <a:cs typeface="Arial"/>
              </a:rPr>
              <a:t>CSS </a:t>
            </a:r>
            <a:r>
              <a:rPr sz="2400" spc="-15" dirty="0">
                <a:solidFill>
                  <a:srgbClr val="424242"/>
                </a:solidFill>
                <a:latin typeface="Arial"/>
                <a:cs typeface="Arial"/>
              </a:rPr>
              <a:t>file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is composed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of </a:t>
            </a:r>
            <a:r>
              <a:rPr sz="2400" b="1" spc="-155" dirty="0">
                <a:solidFill>
                  <a:srgbClr val="424242"/>
                </a:solidFill>
                <a:latin typeface="Arial"/>
                <a:cs typeface="Arial"/>
              </a:rPr>
              <a:t>style</a:t>
            </a:r>
            <a:r>
              <a:rPr sz="2400" b="1" spc="-28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1" spc="-145" dirty="0">
                <a:solidFill>
                  <a:srgbClr val="424242"/>
                </a:solidFill>
                <a:latin typeface="Arial"/>
                <a:cs typeface="Arial"/>
              </a:rPr>
              <a:t>rules</a:t>
            </a:r>
            <a:r>
              <a:rPr sz="2400" spc="-145" dirty="0">
                <a:solidFill>
                  <a:srgbClr val="424242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07995" y="6087788"/>
            <a:ext cx="4728210" cy="490220"/>
          </a:xfrm>
          <a:prstGeom prst="rect">
            <a:avLst/>
          </a:prstGeom>
          <a:solidFill>
            <a:srgbClr val="EDEDED">
              <a:alpha val="54618"/>
            </a:srgbClr>
          </a:solidFill>
        </p:spPr>
        <p:txBody>
          <a:bodyPr vert="horz" wrap="square" lIns="0" tIns="22860" rIns="0" bIns="0" rtlCol="0">
            <a:spAutoFit/>
          </a:bodyPr>
          <a:lstStyle/>
          <a:p>
            <a:pPr marL="565150">
              <a:lnSpc>
                <a:spcPct val="100000"/>
              </a:lnSpc>
              <a:spcBef>
                <a:spcPts val="180"/>
              </a:spcBef>
            </a:pPr>
            <a:r>
              <a:rPr sz="2400" spc="-210" dirty="0">
                <a:solidFill>
                  <a:srgbClr val="424242"/>
                </a:solidFill>
                <a:latin typeface="Arial"/>
                <a:cs typeface="Arial"/>
              </a:rPr>
              <a:t>Saved 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in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 </a:t>
            </a:r>
            <a:r>
              <a:rPr sz="2400" i="1" spc="-5" dirty="0">
                <a:solidFill>
                  <a:srgbClr val="424242"/>
                </a:solidFill>
                <a:latin typeface="Arial"/>
                <a:cs typeface="Arial"/>
              </a:rPr>
              <a:t>filename</a:t>
            </a:r>
            <a:r>
              <a:rPr sz="2400" b="1" spc="-5" dirty="0">
                <a:solidFill>
                  <a:srgbClr val="424242"/>
                </a:solidFill>
                <a:latin typeface="Arial"/>
                <a:cs typeface="Arial"/>
              </a:rPr>
              <a:t>.css</a:t>
            </a:r>
            <a:r>
              <a:rPr sz="2400" b="1" spc="-6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file.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36645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5" dirty="0"/>
              <a:t>What </a:t>
            </a:r>
            <a:r>
              <a:rPr spc="-114" dirty="0"/>
              <a:t>is</a:t>
            </a:r>
            <a:r>
              <a:rPr spc="-775" dirty="0"/>
              <a:t> </a:t>
            </a:r>
            <a:r>
              <a:rPr lang="en-US" spc="-265" dirty="0" smtClean="0"/>
              <a:t>WPF</a:t>
            </a:r>
            <a:r>
              <a:rPr spc="-265" dirty="0" smtClean="0"/>
              <a:t>?</a:t>
            </a:r>
            <a:endParaRPr spc="-265" dirty="0"/>
          </a:p>
        </p:txBody>
      </p:sp>
      <p:sp>
        <p:nvSpPr>
          <p:cNvPr id="3" name="object 3"/>
          <p:cNvSpPr txBox="1"/>
          <p:nvPr/>
        </p:nvSpPr>
        <p:spPr>
          <a:xfrm>
            <a:off x="855722" y="1567732"/>
            <a:ext cx="5103495" cy="8636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400" spc="-120" dirty="0">
                <a:solidFill>
                  <a:srgbClr val="424242"/>
                </a:solidFill>
                <a:latin typeface="Arial"/>
                <a:cs typeface="Arial"/>
              </a:rPr>
              <a:t>Web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Programming</a:t>
            </a:r>
            <a:r>
              <a:rPr sz="2400" spc="-14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"Fundamentals"</a:t>
            </a:r>
            <a:endParaRPr sz="2400">
              <a:latin typeface="Arial"/>
              <a:cs typeface="Arial"/>
            </a:endParaRPr>
          </a:p>
          <a:p>
            <a:pPr marL="163195">
              <a:lnSpc>
                <a:spcPct val="100000"/>
              </a:lnSpc>
              <a:spcBef>
                <a:spcPts val="420"/>
              </a:spcBef>
              <a:tabLst>
                <a:tab pos="469265" algn="l"/>
              </a:tabLst>
            </a:pPr>
            <a:r>
              <a:rPr sz="2000" spc="-55" dirty="0">
                <a:solidFill>
                  <a:srgbClr val="424242"/>
                </a:solidFill>
                <a:latin typeface="Arial"/>
                <a:cs typeface="Arial"/>
              </a:rPr>
              <a:t>-	</a:t>
            </a:r>
            <a:r>
              <a:rPr sz="2400" spc="-150" dirty="0">
                <a:solidFill>
                  <a:srgbClr val="424242"/>
                </a:solidFill>
                <a:latin typeface="Arial"/>
                <a:cs typeface="Arial"/>
              </a:rPr>
              <a:t>An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introduction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web</a:t>
            </a:r>
            <a:r>
              <a:rPr sz="2400" spc="-3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programming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39474" y="3291373"/>
            <a:ext cx="64560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75" dirty="0">
                <a:solidFill>
                  <a:srgbClr val="424242"/>
                </a:solidFill>
                <a:latin typeface="Arial"/>
                <a:cs typeface="Arial"/>
              </a:rPr>
              <a:t>Q: </a:t>
            </a:r>
            <a:r>
              <a:rPr sz="3600" b="1" spc="-150" dirty="0">
                <a:solidFill>
                  <a:srgbClr val="424242"/>
                </a:solidFill>
                <a:latin typeface="Arial"/>
                <a:cs typeface="Arial"/>
              </a:rPr>
              <a:t>What </a:t>
            </a:r>
            <a:r>
              <a:rPr sz="3600" b="1" spc="-330" dirty="0">
                <a:solidFill>
                  <a:srgbClr val="424242"/>
                </a:solidFill>
                <a:latin typeface="Arial"/>
                <a:cs typeface="Arial"/>
              </a:rPr>
              <a:t>does </a:t>
            </a:r>
            <a:r>
              <a:rPr sz="3600" b="1" spc="-105" dirty="0">
                <a:solidFill>
                  <a:srgbClr val="424242"/>
                </a:solidFill>
                <a:latin typeface="Arial"/>
                <a:cs typeface="Arial"/>
              </a:rPr>
              <a:t>that </a:t>
            </a:r>
            <a:r>
              <a:rPr sz="3600" b="1" spc="-210" dirty="0">
                <a:solidFill>
                  <a:srgbClr val="424242"/>
                </a:solidFill>
                <a:latin typeface="Arial"/>
                <a:cs typeface="Arial"/>
              </a:rPr>
              <a:t>mean,</a:t>
            </a:r>
            <a:r>
              <a:rPr sz="3600" b="1" spc="-14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3600" b="1" spc="-275" dirty="0">
                <a:solidFill>
                  <a:srgbClr val="424242"/>
                </a:solidFill>
                <a:latin typeface="Arial"/>
                <a:cs typeface="Arial"/>
              </a:rPr>
              <a:t>exactly?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5722" y="401895"/>
            <a:ext cx="9086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65" dirty="0">
                <a:latin typeface="Verdana"/>
                <a:cs typeface="Verdana"/>
              </a:rPr>
              <a:t>CSS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3498" y="2062649"/>
            <a:ext cx="3787140" cy="1126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4540" algn="l"/>
                <a:tab pos="1767205" algn="l"/>
                <a:tab pos="3021330" algn="l"/>
              </a:tabLst>
            </a:pPr>
            <a:r>
              <a:rPr b="1" spc="965" dirty="0">
                <a:solidFill>
                  <a:srgbClr val="FF0000"/>
                </a:solidFill>
                <a:latin typeface="Arial"/>
                <a:cs typeface="Arial"/>
              </a:rPr>
              <a:t>/</a:t>
            </a:r>
            <a:r>
              <a:rPr b="1" spc="975" dirty="0">
                <a:solidFill>
                  <a:srgbClr val="FF0000"/>
                </a:solidFill>
                <a:latin typeface="Arial"/>
                <a:cs typeface="Arial"/>
              </a:rPr>
              <a:t>/</a:t>
            </a:r>
            <a:r>
              <a:rPr b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b="1" spc="-605" dirty="0">
                <a:solidFill>
                  <a:srgbClr val="FF0000"/>
                </a:solidFill>
                <a:latin typeface="Arial"/>
                <a:cs typeface="Arial"/>
              </a:rPr>
              <a:t>NO</a:t>
            </a:r>
            <a:r>
              <a:rPr b="1" spc="-484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b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b="1" spc="-500" dirty="0">
                <a:solidFill>
                  <a:srgbClr val="FF0000"/>
                </a:solidFill>
                <a:latin typeface="Arial"/>
                <a:cs typeface="Arial"/>
              </a:rPr>
              <a:t>REA</a:t>
            </a:r>
            <a:r>
              <a:rPr b="1" spc="-425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b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b="1" spc="-495" dirty="0">
                <a:solidFill>
                  <a:srgbClr val="FF0000"/>
                </a:solidFill>
                <a:latin typeface="Arial"/>
                <a:cs typeface="Arial"/>
              </a:rPr>
              <a:t>CSS</a:t>
            </a:r>
          </a:p>
          <a:p>
            <a:pPr marL="12700">
              <a:lnSpc>
                <a:spcPct val="100000"/>
              </a:lnSpc>
              <a:spcBef>
                <a:spcPts val="30"/>
              </a:spcBef>
              <a:tabLst>
                <a:tab pos="1268730" algn="l"/>
              </a:tabLst>
            </a:pPr>
            <a:r>
              <a:rPr b="1" spc="275" dirty="0">
                <a:solidFill>
                  <a:srgbClr val="1267F0"/>
                </a:solidFill>
                <a:latin typeface="Arial"/>
                <a:cs typeface="Arial"/>
              </a:rPr>
              <a:t>fork	</a:t>
            </a:r>
            <a:r>
              <a:rPr spc="775" dirty="0">
                <a:latin typeface="Arial"/>
                <a:cs typeface="Arial"/>
              </a:rPr>
              <a:t>{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algn="ctr">
              <a:lnSpc>
                <a:spcPct val="100000"/>
              </a:lnSpc>
              <a:spcBef>
                <a:spcPts val="100"/>
              </a:spcBef>
              <a:tabLst>
                <a:tab pos="2033905" algn="l"/>
              </a:tabLst>
            </a:pPr>
            <a:r>
              <a:rPr spc="340" dirty="0"/>
              <a:t>color</a:t>
            </a:r>
            <a:r>
              <a:rPr b="0" spc="340" dirty="0">
                <a:solidFill>
                  <a:srgbClr val="000000"/>
                </a:solidFill>
                <a:latin typeface="Arial"/>
                <a:cs typeface="Arial"/>
              </a:rPr>
              <a:t>:	</a:t>
            </a:r>
            <a:r>
              <a:rPr spc="254" dirty="0">
                <a:solidFill>
                  <a:srgbClr val="424242"/>
                </a:solidFill>
              </a:rPr>
              <a:t>gold</a:t>
            </a:r>
            <a:r>
              <a:rPr b="0" spc="254" dirty="0">
                <a:solidFill>
                  <a:srgbClr val="000000"/>
                </a:solidFill>
                <a:latin typeface="Arial"/>
                <a:cs typeface="Arial"/>
              </a:rPr>
              <a:t>;</a:t>
            </a: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b="0" spc="775" dirty="0">
                <a:solidFill>
                  <a:srgbClr val="000000"/>
                </a:solidFill>
                <a:latin typeface="Arial"/>
                <a:cs typeface="Arial"/>
              </a:rPr>
              <a:t>}</a:t>
            </a:r>
          </a:p>
          <a:p>
            <a:pPr marL="398780" marR="5080" algn="ctr">
              <a:lnSpc>
                <a:spcPct val="100000"/>
              </a:lnSpc>
              <a:spcBef>
                <a:spcPts val="2555"/>
              </a:spcBef>
            </a:pPr>
            <a:r>
              <a:rPr sz="3000" b="0" spc="-30" dirty="0">
                <a:solidFill>
                  <a:srgbClr val="000000"/>
                </a:solidFill>
                <a:latin typeface="Arial"/>
                <a:cs typeface="Arial"/>
              </a:rPr>
              <a:t>"All </a:t>
            </a:r>
            <a:r>
              <a:rPr sz="3000" b="0" spc="-90" dirty="0">
                <a:solidFill>
                  <a:srgbClr val="000000"/>
                </a:solidFill>
                <a:latin typeface="Arial"/>
                <a:cs typeface="Arial"/>
              </a:rPr>
              <a:t>forks </a:t>
            </a:r>
            <a:r>
              <a:rPr sz="3000" b="0" spc="-95" dirty="0">
                <a:solidFill>
                  <a:srgbClr val="000000"/>
                </a:solidFill>
                <a:latin typeface="Arial"/>
                <a:cs typeface="Arial"/>
              </a:rPr>
              <a:t>on </a:t>
            </a:r>
            <a:r>
              <a:rPr sz="3000" b="0" spc="-40" dirty="0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sz="3000" b="0" spc="-49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000" b="0" spc="-75" dirty="0">
                <a:solidFill>
                  <a:srgbClr val="000000"/>
                </a:solidFill>
                <a:latin typeface="Arial"/>
                <a:cs typeface="Arial"/>
              </a:rPr>
              <a:t>table  </a:t>
            </a:r>
            <a:r>
              <a:rPr sz="3000" b="0" spc="-120" dirty="0">
                <a:solidFill>
                  <a:srgbClr val="000000"/>
                </a:solidFill>
                <a:latin typeface="Arial"/>
                <a:cs typeface="Arial"/>
              </a:rPr>
              <a:t>should </a:t>
            </a:r>
            <a:r>
              <a:rPr sz="3000" b="0" spc="-140" dirty="0">
                <a:solidFill>
                  <a:srgbClr val="000000"/>
                </a:solidFill>
                <a:latin typeface="Arial"/>
                <a:cs typeface="Arial"/>
              </a:rPr>
              <a:t>be</a:t>
            </a:r>
            <a:r>
              <a:rPr sz="3000" b="0" spc="-2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000" b="0" spc="-65" dirty="0">
                <a:solidFill>
                  <a:srgbClr val="000000"/>
                </a:solidFill>
                <a:latin typeface="Arial"/>
                <a:cs typeface="Arial"/>
              </a:rPr>
              <a:t>gold"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68464" y="1110647"/>
            <a:ext cx="3739842" cy="56098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1458595"/>
          </a:xfrm>
          <a:custGeom>
            <a:avLst/>
            <a:gdLst/>
            <a:ahLst/>
            <a:cxnLst/>
            <a:rect l="l" t="t" r="r" b="b"/>
            <a:pathLst>
              <a:path w="9144000" h="1458595">
                <a:moveTo>
                  <a:pt x="0" y="0"/>
                </a:moveTo>
                <a:lnTo>
                  <a:pt x="9143981" y="0"/>
                </a:lnTo>
                <a:lnTo>
                  <a:pt x="9143981" y="1457997"/>
                </a:lnTo>
                <a:lnTo>
                  <a:pt x="0" y="1457997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55722" y="401895"/>
            <a:ext cx="9086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65" dirty="0">
                <a:latin typeface="Verdana"/>
                <a:cs typeface="Verdana"/>
              </a:rPr>
              <a:t>CSS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4996" y="2243633"/>
            <a:ext cx="5149215" cy="336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100"/>
              </a:spcBef>
              <a:tabLst>
                <a:tab pos="610870" algn="l"/>
              </a:tabLst>
            </a:pPr>
            <a:r>
              <a:rPr sz="3600" b="1" spc="-220" dirty="0">
                <a:solidFill>
                  <a:srgbClr val="1267F0"/>
                </a:solidFill>
                <a:latin typeface="Arial"/>
                <a:cs typeface="Arial"/>
              </a:rPr>
              <a:t>p	</a:t>
            </a:r>
            <a:r>
              <a:rPr sz="3600" spc="775" dirty="0">
                <a:solidFill>
                  <a:srgbClr val="424242"/>
                </a:solidFill>
                <a:latin typeface="Arial"/>
                <a:cs typeface="Arial"/>
              </a:rPr>
              <a:t>{</a:t>
            </a:r>
            <a:endParaRPr sz="3600">
              <a:latin typeface="Arial"/>
              <a:cs typeface="Arial"/>
            </a:endParaRPr>
          </a:p>
          <a:p>
            <a:pPr marL="611505">
              <a:lnSpc>
                <a:spcPct val="100000"/>
              </a:lnSpc>
              <a:spcBef>
                <a:spcPts val="30"/>
              </a:spcBef>
              <a:tabLst>
                <a:tab pos="2370455" algn="l"/>
              </a:tabLst>
            </a:pPr>
            <a:r>
              <a:rPr sz="3600" b="1" spc="340" dirty="0">
                <a:solidFill>
                  <a:srgbClr val="009924"/>
                </a:solidFill>
                <a:latin typeface="Arial"/>
                <a:cs typeface="Arial"/>
              </a:rPr>
              <a:t>color</a:t>
            </a:r>
            <a:r>
              <a:rPr sz="3600" spc="340" dirty="0">
                <a:solidFill>
                  <a:srgbClr val="424242"/>
                </a:solidFill>
                <a:latin typeface="Arial"/>
                <a:cs typeface="Arial"/>
              </a:rPr>
              <a:t>:	</a:t>
            </a:r>
            <a:r>
              <a:rPr sz="3600" b="1" spc="295" dirty="0">
                <a:solidFill>
                  <a:srgbClr val="424242"/>
                </a:solidFill>
                <a:latin typeface="Arial"/>
                <a:cs typeface="Arial"/>
              </a:rPr>
              <a:t>blue</a:t>
            </a:r>
            <a:r>
              <a:rPr sz="3600" spc="295" dirty="0">
                <a:solidFill>
                  <a:srgbClr val="424242"/>
                </a:solidFill>
                <a:latin typeface="Arial"/>
                <a:cs typeface="Arial"/>
              </a:rPr>
              <a:t>;</a:t>
            </a:r>
            <a:endParaRPr sz="3600">
              <a:latin typeface="Arial"/>
              <a:cs typeface="Arial"/>
            </a:endParaRPr>
          </a:p>
          <a:p>
            <a:pPr marL="611505">
              <a:lnSpc>
                <a:spcPct val="100000"/>
              </a:lnSpc>
              <a:spcBef>
                <a:spcPts val="30"/>
              </a:spcBef>
              <a:tabLst>
                <a:tab pos="3879215" algn="l"/>
              </a:tabLst>
            </a:pPr>
            <a:r>
              <a:rPr sz="3600" b="1" spc="215" dirty="0">
                <a:solidFill>
                  <a:srgbClr val="009924"/>
                </a:solidFill>
                <a:latin typeface="Arial"/>
                <a:cs typeface="Arial"/>
              </a:rPr>
              <a:t>font-weigh</a:t>
            </a:r>
            <a:r>
              <a:rPr sz="3600" b="1" spc="170" dirty="0">
                <a:solidFill>
                  <a:srgbClr val="009924"/>
                </a:solidFill>
                <a:latin typeface="Arial"/>
                <a:cs typeface="Arial"/>
              </a:rPr>
              <a:t>t</a:t>
            </a:r>
            <a:r>
              <a:rPr sz="3600" spc="975" dirty="0">
                <a:solidFill>
                  <a:srgbClr val="424242"/>
                </a:solidFill>
                <a:latin typeface="Arial"/>
                <a:cs typeface="Arial"/>
              </a:rPr>
              <a:t>:</a:t>
            </a:r>
            <a:r>
              <a:rPr sz="3600" dirty="0">
                <a:solidFill>
                  <a:srgbClr val="424242"/>
                </a:solidFill>
                <a:latin typeface="Arial"/>
                <a:cs typeface="Arial"/>
              </a:rPr>
              <a:t>	</a:t>
            </a:r>
            <a:r>
              <a:rPr sz="3600" b="1" spc="70" dirty="0">
                <a:solidFill>
                  <a:srgbClr val="424242"/>
                </a:solidFill>
                <a:latin typeface="Arial"/>
                <a:cs typeface="Arial"/>
              </a:rPr>
              <a:t>bol</a:t>
            </a:r>
            <a:r>
              <a:rPr sz="3600" b="1" spc="95" dirty="0">
                <a:solidFill>
                  <a:srgbClr val="424242"/>
                </a:solidFill>
                <a:latin typeface="Arial"/>
                <a:cs typeface="Arial"/>
              </a:rPr>
              <a:t>d</a:t>
            </a:r>
            <a:r>
              <a:rPr sz="3600" spc="975" dirty="0">
                <a:solidFill>
                  <a:srgbClr val="424242"/>
                </a:solidFill>
                <a:latin typeface="Arial"/>
                <a:cs typeface="Arial"/>
              </a:rPr>
              <a:t>;</a:t>
            </a:r>
            <a:endParaRPr sz="3600">
              <a:latin typeface="Arial"/>
              <a:cs typeface="Arial"/>
            </a:endParaRPr>
          </a:p>
          <a:p>
            <a:pPr marL="108585">
              <a:lnSpc>
                <a:spcPct val="100000"/>
              </a:lnSpc>
              <a:spcBef>
                <a:spcPts val="30"/>
              </a:spcBef>
            </a:pPr>
            <a:r>
              <a:rPr sz="3600" spc="775" dirty="0">
                <a:solidFill>
                  <a:srgbClr val="424242"/>
                </a:solidFill>
                <a:latin typeface="Arial"/>
                <a:cs typeface="Arial"/>
              </a:rPr>
              <a:t>}</a:t>
            </a:r>
            <a:endParaRPr sz="3600">
              <a:latin typeface="Arial"/>
              <a:cs typeface="Arial"/>
            </a:endParaRPr>
          </a:p>
          <a:p>
            <a:pPr marL="432434" marR="421005" indent="-420370">
              <a:lnSpc>
                <a:spcPct val="100000"/>
              </a:lnSpc>
              <a:spcBef>
                <a:spcPts val="1730"/>
              </a:spcBef>
            </a:pPr>
            <a:r>
              <a:rPr sz="3000" spc="-30" dirty="0">
                <a:solidFill>
                  <a:srgbClr val="424242"/>
                </a:solidFill>
                <a:latin typeface="Arial"/>
                <a:cs typeface="Arial"/>
              </a:rPr>
              <a:t>"All </a:t>
            </a:r>
            <a:r>
              <a:rPr sz="3000" b="1" spc="-135" dirty="0">
                <a:solidFill>
                  <a:srgbClr val="424242"/>
                </a:solidFill>
                <a:latin typeface="Arial"/>
                <a:cs typeface="Arial"/>
              </a:rPr>
              <a:t>&lt;p&gt; </a:t>
            </a:r>
            <a:r>
              <a:rPr sz="3000" spc="-114" dirty="0">
                <a:solidFill>
                  <a:srgbClr val="424242"/>
                </a:solidFill>
                <a:latin typeface="Arial"/>
                <a:cs typeface="Arial"/>
              </a:rPr>
              <a:t>elements </a:t>
            </a:r>
            <a:r>
              <a:rPr sz="3000" spc="-95" dirty="0">
                <a:solidFill>
                  <a:srgbClr val="424242"/>
                </a:solidFill>
                <a:latin typeface="Arial"/>
                <a:cs typeface="Arial"/>
              </a:rPr>
              <a:t>on </a:t>
            </a:r>
            <a:r>
              <a:rPr sz="3000" spc="-40" dirty="0">
                <a:solidFill>
                  <a:srgbClr val="424242"/>
                </a:solidFill>
                <a:latin typeface="Arial"/>
                <a:cs typeface="Arial"/>
              </a:rPr>
              <a:t>the</a:t>
            </a:r>
            <a:r>
              <a:rPr sz="3000" spc="-45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3000" spc="-195" dirty="0">
                <a:solidFill>
                  <a:srgbClr val="424242"/>
                </a:solidFill>
                <a:latin typeface="Arial"/>
                <a:cs typeface="Arial"/>
              </a:rPr>
              <a:t>page  </a:t>
            </a:r>
            <a:r>
              <a:rPr sz="3000" spc="-120" dirty="0">
                <a:solidFill>
                  <a:srgbClr val="424242"/>
                </a:solidFill>
                <a:latin typeface="Arial"/>
                <a:cs typeface="Arial"/>
              </a:rPr>
              <a:t>should </a:t>
            </a:r>
            <a:r>
              <a:rPr sz="3000" spc="-140" dirty="0">
                <a:solidFill>
                  <a:srgbClr val="424242"/>
                </a:solidFill>
                <a:latin typeface="Arial"/>
                <a:cs typeface="Arial"/>
              </a:rPr>
              <a:t>be </a:t>
            </a:r>
            <a:r>
              <a:rPr sz="3000" spc="-90" dirty="0">
                <a:solidFill>
                  <a:srgbClr val="424242"/>
                </a:solidFill>
                <a:latin typeface="Arial"/>
                <a:cs typeface="Arial"/>
              </a:rPr>
              <a:t>blue </a:t>
            </a:r>
            <a:r>
              <a:rPr sz="3000" spc="-140" dirty="0">
                <a:solidFill>
                  <a:srgbClr val="424242"/>
                </a:solidFill>
                <a:latin typeface="Arial"/>
                <a:cs typeface="Arial"/>
              </a:rPr>
              <a:t>and</a:t>
            </a:r>
            <a:r>
              <a:rPr sz="3000" spc="-31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3000" spc="-30" dirty="0">
                <a:solidFill>
                  <a:srgbClr val="424242"/>
                </a:solidFill>
                <a:latin typeface="Arial"/>
                <a:cs typeface="Arial"/>
              </a:rPr>
              <a:t>bold"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18713" y="2565019"/>
            <a:ext cx="3187018" cy="2523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09188" y="2555469"/>
            <a:ext cx="3206115" cy="2543175"/>
          </a:xfrm>
          <a:custGeom>
            <a:avLst/>
            <a:gdLst/>
            <a:ahLst/>
            <a:cxnLst/>
            <a:rect l="l" t="t" r="r" b="b"/>
            <a:pathLst>
              <a:path w="3206115" h="2543175">
                <a:moveTo>
                  <a:pt x="0" y="0"/>
                </a:moveTo>
                <a:lnTo>
                  <a:pt x="3206068" y="0"/>
                </a:lnTo>
                <a:lnTo>
                  <a:pt x="3206068" y="2542619"/>
                </a:lnTo>
                <a:lnTo>
                  <a:pt x="0" y="254261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4635500" cy="8616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/>
              <a:t>Linking </a:t>
            </a:r>
            <a:r>
              <a:rPr spc="-165" dirty="0"/>
              <a:t>CSS </a:t>
            </a:r>
            <a:r>
              <a:rPr spc="45" dirty="0"/>
              <a:t>in</a:t>
            </a:r>
            <a:r>
              <a:rPr spc="-890" dirty="0"/>
              <a:t> </a:t>
            </a:r>
            <a:r>
              <a:rPr spc="50" dirty="0"/>
              <a:t>HTML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70" dirty="0"/>
              <a:t>(i.e. </a:t>
            </a:r>
            <a:r>
              <a:rPr sz="1800" spc="-25" dirty="0"/>
              <a:t>copy/paste</a:t>
            </a:r>
            <a:r>
              <a:rPr sz="1800" spc="-165" dirty="0"/>
              <a:t> </a:t>
            </a:r>
            <a:r>
              <a:rPr sz="1800" spc="-15" dirty="0"/>
              <a:t>boilerplate)</a:t>
            </a:r>
            <a:endParaRPr sz="1800"/>
          </a:p>
        </p:txBody>
      </p:sp>
      <p:sp>
        <p:nvSpPr>
          <p:cNvPr id="3" name="object 3"/>
          <p:cNvSpPr txBox="1"/>
          <p:nvPr/>
        </p:nvSpPr>
        <p:spPr>
          <a:xfrm>
            <a:off x="343324" y="1901725"/>
            <a:ext cx="8007350" cy="4010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  <a:tabLst>
                <a:tab pos="1683385" algn="l"/>
              </a:tabLst>
            </a:pPr>
            <a:r>
              <a:rPr sz="2400" spc="-204" dirty="0">
                <a:latin typeface="Arial"/>
                <a:cs typeface="Arial"/>
              </a:rPr>
              <a:t>&lt;!DOCTYPE	</a:t>
            </a:r>
            <a:r>
              <a:rPr sz="2400" spc="125" dirty="0">
                <a:latin typeface="Arial"/>
                <a:cs typeface="Arial"/>
              </a:rPr>
              <a:t>html&gt;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90" dirty="0">
                <a:latin typeface="Arial"/>
                <a:cs typeface="Arial"/>
              </a:rPr>
              <a:t>&lt;html&gt;</a:t>
            </a:r>
            <a:endParaRPr sz="2400">
              <a:latin typeface="Arial"/>
              <a:cs typeface="Arial"/>
            </a:endParaRPr>
          </a:p>
          <a:p>
            <a:pPr marL="347345">
              <a:lnSpc>
                <a:spcPts val="2850"/>
              </a:lnSpc>
            </a:pPr>
            <a:r>
              <a:rPr sz="2400" spc="-45" dirty="0">
                <a:latin typeface="Arial"/>
                <a:cs typeface="Arial"/>
              </a:rPr>
              <a:t>&lt;head&gt;</a:t>
            </a:r>
            <a:endParaRPr sz="2400">
              <a:latin typeface="Arial"/>
              <a:cs typeface="Arial"/>
            </a:endParaRPr>
          </a:p>
          <a:p>
            <a:pPr marL="682625">
              <a:lnSpc>
                <a:spcPts val="2850"/>
              </a:lnSpc>
              <a:tabLst>
                <a:tab pos="2353945" algn="l"/>
              </a:tabLst>
            </a:pPr>
            <a:r>
              <a:rPr sz="2400" spc="215" dirty="0">
                <a:latin typeface="Arial"/>
                <a:cs typeface="Arial"/>
              </a:rPr>
              <a:t>&lt;title&gt;CS	</a:t>
            </a:r>
            <a:r>
              <a:rPr sz="2400" spc="245" dirty="0">
                <a:latin typeface="Arial"/>
                <a:cs typeface="Arial"/>
              </a:rPr>
              <a:t>193X&lt;/title&gt;</a:t>
            </a:r>
            <a:endParaRPr sz="2400">
              <a:latin typeface="Arial"/>
              <a:cs typeface="Arial"/>
            </a:endParaRPr>
          </a:p>
          <a:p>
            <a:pPr marL="681990">
              <a:lnSpc>
                <a:spcPts val="2850"/>
              </a:lnSpc>
              <a:tabLst>
                <a:tab pos="1684655" algn="l"/>
                <a:tab pos="4525010" algn="l"/>
                <a:tab pos="7659370" algn="l"/>
              </a:tabLst>
            </a:pPr>
            <a:r>
              <a:rPr sz="2400" spc="295" dirty="0">
                <a:solidFill>
                  <a:srgbClr val="1267F0"/>
                </a:solidFill>
                <a:latin typeface="Arial"/>
                <a:cs typeface="Arial"/>
              </a:rPr>
              <a:t>&lt;lin</a:t>
            </a:r>
            <a:r>
              <a:rPr sz="2400" spc="380" dirty="0">
                <a:solidFill>
                  <a:srgbClr val="1267F0"/>
                </a:solidFill>
                <a:latin typeface="Arial"/>
                <a:cs typeface="Arial"/>
              </a:rPr>
              <a:t>k</a:t>
            </a:r>
            <a:r>
              <a:rPr sz="2400" dirty="0">
                <a:solidFill>
                  <a:srgbClr val="1267F0"/>
                </a:solidFill>
                <a:latin typeface="Arial"/>
                <a:cs typeface="Arial"/>
              </a:rPr>
              <a:t>	</a:t>
            </a:r>
            <a:r>
              <a:rPr sz="2400" spc="280" dirty="0">
                <a:solidFill>
                  <a:srgbClr val="1267F0"/>
                </a:solidFill>
                <a:latin typeface="Arial"/>
                <a:cs typeface="Arial"/>
              </a:rPr>
              <a:t>rel="stylesheet</a:t>
            </a:r>
            <a:r>
              <a:rPr sz="2400" spc="229" dirty="0">
                <a:solidFill>
                  <a:srgbClr val="1267F0"/>
                </a:solidFill>
                <a:latin typeface="Arial"/>
                <a:cs typeface="Arial"/>
              </a:rPr>
              <a:t>"</a:t>
            </a:r>
            <a:r>
              <a:rPr sz="2400" dirty="0">
                <a:solidFill>
                  <a:srgbClr val="1267F0"/>
                </a:solidFill>
                <a:latin typeface="Arial"/>
                <a:cs typeface="Arial"/>
              </a:rPr>
              <a:t>	</a:t>
            </a:r>
            <a:r>
              <a:rPr sz="2400" spc="254" dirty="0">
                <a:solidFill>
                  <a:srgbClr val="1267F0"/>
                </a:solidFill>
                <a:latin typeface="Arial"/>
                <a:cs typeface="Arial"/>
              </a:rPr>
              <a:t>href=</a:t>
            </a:r>
            <a:r>
              <a:rPr sz="2400" spc="300" dirty="0">
                <a:solidFill>
                  <a:srgbClr val="1267F0"/>
                </a:solidFill>
                <a:latin typeface="Arial"/>
                <a:cs typeface="Arial"/>
              </a:rPr>
              <a:t>"</a:t>
            </a:r>
            <a:r>
              <a:rPr sz="2400" b="1" i="1" spc="-130" dirty="0">
                <a:latin typeface="Arial"/>
                <a:cs typeface="Arial"/>
              </a:rPr>
              <a:t>filename</a:t>
            </a:r>
            <a:r>
              <a:rPr sz="2400" b="1" spc="135" dirty="0">
                <a:latin typeface="Arial"/>
                <a:cs typeface="Arial"/>
              </a:rPr>
              <a:t>.cs</a:t>
            </a:r>
            <a:r>
              <a:rPr sz="2400" b="1" spc="175" dirty="0">
                <a:latin typeface="Arial"/>
                <a:cs typeface="Arial"/>
              </a:rPr>
              <a:t>s</a:t>
            </a:r>
            <a:r>
              <a:rPr sz="2400" spc="465" dirty="0">
                <a:solidFill>
                  <a:srgbClr val="1267F0"/>
                </a:solidFill>
                <a:latin typeface="Arial"/>
                <a:cs typeface="Arial"/>
              </a:rPr>
              <a:t>"</a:t>
            </a:r>
            <a:r>
              <a:rPr sz="2400" dirty="0">
                <a:solidFill>
                  <a:srgbClr val="1267F0"/>
                </a:solidFill>
                <a:latin typeface="Arial"/>
                <a:cs typeface="Arial"/>
              </a:rPr>
              <a:t>	</a:t>
            </a:r>
            <a:r>
              <a:rPr sz="2400" spc="280" dirty="0">
                <a:solidFill>
                  <a:srgbClr val="1267F0"/>
                </a:solidFill>
                <a:latin typeface="Arial"/>
                <a:cs typeface="Arial"/>
              </a:rPr>
              <a:t>/&gt;</a:t>
            </a:r>
            <a:endParaRPr sz="2400">
              <a:latin typeface="Arial"/>
              <a:cs typeface="Arial"/>
            </a:endParaRPr>
          </a:p>
          <a:p>
            <a:pPr marL="347345">
              <a:lnSpc>
                <a:spcPts val="2865"/>
              </a:lnSpc>
            </a:pPr>
            <a:r>
              <a:rPr sz="2400" spc="55" dirty="0">
                <a:latin typeface="Arial"/>
                <a:cs typeface="Arial"/>
              </a:rPr>
              <a:t>&lt;/head&gt;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50">
              <a:latin typeface="Times New Roman"/>
              <a:cs typeface="Times New Roman"/>
            </a:endParaRPr>
          </a:p>
          <a:p>
            <a:pPr marL="347345">
              <a:lnSpc>
                <a:spcPts val="2865"/>
              </a:lnSpc>
            </a:pPr>
            <a:r>
              <a:rPr sz="2400" spc="-20" dirty="0">
                <a:latin typeface="Arial"/>
                <a:cs typeface="Arial"/>
              </a:rPr>
              <a:t>&lt;body&gt;</a:t>
            </a:r>
            <a:endParaRPr sz="2400">
              <a:latin typeface="Arial"/>
              <a:cs typeface="Arial"/>
            </a:endParaRPr>
          </a:p>
          <a:p>
            <a:pPr marL="425450">
              <a:lnSpc>
                <a:spcPts val="2850"/>
              </a:lnSpc>
            </a:pPr>
            <a:r>
              <a:rPr sz="2400" i="1" spc="-65" dirty="0">
                <a:latin typeface="Arial"/>
                <a:cs typeface="Arial"/>
              </a:rPr>
              <a:t>... </a:t>
            </a:r>
            <a:r>
              <a:rPr sz="2400" i="1" spc="-95" dirty="0">
                <a:latin typeface="Arial"/>
                <a:cs typeface="Arial"/>
              </a:rPr>
              <a:t>contents </a:t>
            </a:r>
            <a:r>
              <a:rPr sz="2400" i="1" spc="-25" dirty="0">
                <a:latin typeface="Arial"/>
                <a:cs typeface="Arial"/>
              </a:rPr>
              <a:t>of </a:t>
            </a:r>
            <a:r>
              <a:rPr sz="2400" i="1" spc="-55" dirty="0">
                <a:latin typeface="Arial"/>
                <a:cs typeface="Arial"/>
              </a:rPr>
              <a:t>the</a:t>
            </a:r>
            <a:r>
              <a:rPr sz="2400" i="1" spc="-335" dirty="0">
                <a:latin typeface="Arial"/>
                <a:cs typeface="Arial"/>
              </a:rPr>
              <a:t> </a:t>
            </a:r>
            <a:r>
              <a:rPr sz="2400" i="1" spc="-105" dirty="0">
                <a:latin typeface="Arial"/>
                <a:cs typeface="Arial"/>
              </a:rPr>
              <a:t>page...</a:t>
            </a:r>
            <a:endParaRPr sz="2400">
              <a:latin typeface="Arial"/>
              <a:cs typeface="Arial"/>
            </a:endParaRPr>
          </a:p>
          <a:p>
            <a:pPr marL="347345">
              <a:lnSpc>
                <a:spcPts val="2850"/>
              </a:lnSpc>
            </a:pPr>
            <a:r>
              <a:rPr sz="2400" spc="75" dirty="0">
                <a:latin typeface="Arial"/>
                <a:cs typeface="Arial"/>
              </a:rPr>
              <a:t>&lt;/body&gt;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170" dirty="0">
                <a:latin typeface="Arial"/>
                <a:cs typeface="Arial"/>
              </a:rPr>
              <a:t>&lt;/html&gt;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47675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Some </a:t>
            </a:r>
            <a:r>
              <a:rPr spc="-165" dirty="0"/>
              <a:t>CSS</a:t>
            </a:r>
            <a:r>
              <a:rPr spc="-720" dirty="0"/>
              <a:t> </a:t>
            </a:r>
            <a:r>
              <a:rPr spc="-15" dirty="0"/>
              <a:t>properties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25523" y="2243133"/>
          <a:ext cx="7600950" cy="27209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9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4195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400" spc="-100" dirty="0">
                          <a:latin typeface="Arial"/>
                          <a:cs typeface="Arial"/>
                        </a:rPr>
                        <a:t>Font </a:t>
                      </a:r>
                      <a:r>
                        <a:rPr sz="2400" spc="-120" dirty="0">
                          <a:latin typeface="Arial"/>
                          <a:cs typeface="Arial"/>
                        </a:rPr>
                        <a:t>face</a:t>
                      </a:r>
                      <a:r>
                        <a:rPr sz="2400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75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2400" u="heavy" spc="-75" dirty="0">
                          <a:solidFill>
                            <a:srgbClr val="1267F0"/>
                          </a:solidFill>
                          <a:uFill>
                            <a:solidFill>
                              <a:srgbClr val="1267F0"/>
                            </a:solidFill>
                          </a:uFill>
                          <a:latin typeface="Arial"/>
                          <a:cs typeface="Arial"/>
                          <a:hlinkClick r:id="rId2"/>
                        </a:rPr>
                        <a:t>mdn</a:t>
                      </a:r>
                      <a:r>
                        <a:rPr sz="2400" spc="-75" dirty="0">
                          <a:latin typeface="Arial"/>
                          <a:cs typeface="Arial"/>
                        </a:rPr>
                        <a:t>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  <a:tabLst>
                          <a:tab pos="2268220" algn="l"/>
                        </a:tabLst>
                      </a:pPr>
                      <a:r>
                        <a:rPr sz="2400" b="1" spc="22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font-family:	</a:t>
                      </a:r>
                      <a:r>
                        <a:rPr sz="2400" spc="25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Helvetica</a:t>
                      </a:r>
                      <a:r>
                        <a:rPr sz="2400" b="1" spc="25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;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195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400" spc="-100" dirty="0">
                          <a:latin typeface="Arial"/>
                          <a:cs typeface="Arial"/>
                        </a:rPr>
                        <a:t>Font </a:t>
                      </a:r>
                      <a:r>
                        <a:rPr sz="2400" spc="-60" dirty="0">
                          <a:latin typeface="Arial"/>
                          <a:cs typeface="Arial"/>
                        </a:rPr>
                        <a:t>color</a:t>
                      </a:r>
                      <a:r>
                        <a:rPr sz="2400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75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2400" u="heavy" spc="-75" dirty="0">
                          <a:solidFill>
                            <a:srgbClr val="1267F0"/>
                          </a:solidFill>
                          <a:uFill>
                            <a:solidFill>
                              <a:srgbClr val="1267F0"/>
                            </a:solidFill>
                          </a:uFill>
                          <a:latin typeface="Arial"/>
                          <a:cs typeface="Arial"/>
                          <a:hlinkClick r:id="rId3"/>
                        </a:rPr>
                        <a:t>mdn</a:t>
                      </a:r>
                      <a:r>
                        <a:rPr sz="2400" spc="-75" dirty="0">
                          <a:latin typeface="Arial"/>
                          <a:cs typeface="Arial"/>
                        </a:rPr>
                        <a:t>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  <a:tabLst>
                          <a:tab pos="1263015" algn="l"/>
                        </a:tabLst>
                      </a:pPr>
                      <a:r>
                        <a:rPr sz="2400" b="1" spc="20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color:	</a:t>
                      </a:r>
                      <a:r>
                        <a:rPr sz="2400" spc="22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gray</a:t>
                      </a:r>
                      <a:r>
                        <a:rPr sz="2400" b="1" spc="22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;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4195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400" spc="-13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Background </a:t>
                      </a:r>
                      <a:r>
                        <a:rPr sz="2400" spc="-6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color</a:t>
                      </a:r>
                      <a:r>
                        <a:rPr sz="2400" spc="-16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6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(</a:t>
                      </a:r>
                      <a:r>
                        <a:rPr sz="2400" u="heavy" spc="-65" dirty="0">
                          <a:solidFill>
                            <a:srgbClr val="1267F0"/>
                          </a:solidFill>
                          <a:uFill>
                            <a:solidFill>
                              <a:srgbClr val="1267F0"/>
                            </a:solidFill>
                          </a:uFill>
                          <a:latin typeface="Arial"/>
                          <a:cs typeface="Arial"/>
                          <a:hlinkClick r:id="rId4"/>
                        </a:rPr>
                        <a:t>mdn</a:t>
                      </a:r>
                      <a:r>
                        <a:rPr sz="2400" spc="-6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  <a:tabLst>
                          <a:tab pos="3106420" algn="l"/>
                        </a:tabLst>
                      </a:pPr>
                      <a:r>
                        <a:rPr sz="2400" b="1" spc="6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background-color:	</a:t>
                      </a:r>
                      <a:r>
                        <a:rPr sz="2400" spc="25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red</a:t>
                      </a:r>
                      <a:r>
                        <a:rPr sz="2400" b="1" spc="25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;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4195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400" spc="-9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Border</a:t>
                      </a:r>
                      <a:r>
                        <a:rPr sz="2400" spc="-13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7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(</a:t>
                      </a:r>
                      <a:r>
                        <a:rPr sz="2400" u="heavy" spc="-75" dirty="0">
                          <a:solidFill>
                            <a:srgbClr val="1267F0"/>
                          </a:solidFill>
                          <a:uFill>
                            <a:solidFill>
                              <a:srgbClr val="1267F0"/>
                            </a:solidFill>
                          </a:uFill>
                          <a:latin typeface="Arial"/>
                          <a:cs typeface="Arial"/>
                          <a:hlinkClick r:id="rId5"/>
                        </a:rPr>
                        <a:t>mdn</a:t>
                      </a:r>
                      <a:r>
                        <a:rPr sz="2400" spc="-7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  <a:tabLst>
                          <a:tab pos="1430655" algn="l"/>
                          <a:tab pos="2099310" algn="l"/>
                          <a:tab pos="3101975" algn="l"/>
                        </a:tabLst>
                      </a:pPr>
                      <a:r>
                        <a:rPr sz="2400" b="1" spc="114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border:	</a:t>
                      </a:r>
                      <a:r>
                        <a:rPr sz="2400" spc="2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3px	</a:t>
                      </a:r>
                      <a:r>
                        <a:rPr sz="2400" spc="32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solid	</a:t>
                      </a:r>
                      <a:r>
                        <a:rPr sz="2400" spc="16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green</a:t>
                      </a:r>
                      <a:r>
                        <a:rPr sz="2400" b="1" spc="16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;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4195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400" spc="-12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Text </a:t>
                      </a:r>
                      <a:r>
                        <a:rPr sz="2400" spc="-7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alignment</a:t>
                      </a:r>
                      <a:r>
                        <a:rPr sz="2400" spc="-14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8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(</a:t>
                      </a:r>
                      <a:r>
                        <a:rPr sz="2400" u="heavy" spc="-80" dirty="0">
                          <a:solidFill>
                            <a:srgbClr val="1267F0"/>
                          </a:solidFill>
                          <a:uFill>
                            <a:solidFill>
                              <a:srgbClr val="1267F0"/>
                            </a:solidFill>
                          </a:uFill>
                          <a:latin typeface="Arial"/>
                          <a:cs typeface="Arial"/>
                          <a:hlinkClick r:id="rId6"/>
                        </a:rPr>
                        <a:t>mdn</a:t>
                      </a:r>
                      <a:r>
                        <a:rPr sz="2400" spc="-8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  <a:tabLst>
                          <a:tab pos="2101215" algn="l"/>
                        </a:tabLst>
                      </a:pPr>
                      <a:r>
                        <a:rPr sz="2400" b="1" spc="27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text-align:	</a:t>
                      </a:r>
                      <a:r>
                        <a:rPr sz="2400" spc="26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center;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686198" y="5225328"/>
            <a:ext cx="7476490" cy="138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2000" spc="-105" dirty="0">
                <a:latin typeface="Arial"/>
                <a:cs typeface="Arial"/>
              </a:rPr>
              <a:t>Aside: </a:t>
            </a:r>
            <a:r>
              <a:rPr sz="2000" u="heavy" spc="-55" dirty="0">
                <a:solidFill>
                  <a:srgbClr val="1267F0"/>
                </a:solidFill>
                <a:uFill>
                  <a:solidFill>
                    <a:srgbClr val="1267F0"/>
                  </a:solidFill>
                </a:uFill>
                <a:latin typeface="Arial"/>
                <a:cs typeface="Arial"/>
                <a:hlinkClick r:id="rId7"/>
              </a:rPr>
              <a:t>Mozilla </a:t>
            </a:r>
            <a:r>
              <a:rPr sz="2000" u="heavy" spc="-90" dirty="0">
                <a:solidFill>
                  <a:srgbClr val="1267F0"/>
                </a:solidFill>
                <a:uFill>
                  <a:solidFill>
                    <a:srgbClr val="1267F0"/>
                  </a:solidFill>
                </a:uFill>
                <a:latin typeface="Arial"/>
                <a:cs typeface="Arial"/>
                <a:hlinkClick r:id="rId7"/>
              </a:rPr>
              <a:t>Developer </a:t>
            </a:r>
            <a:r>
              <a:rPr sz="2000" u="heavy" spc="-50" dirty="0">
                <a:solidFill>
                  <a:srgbClr val="1267F0"/>
                </a:solidFill>
                <a:uFill>
                  <a:solidFill>
                    <a:srgbClr val="1267F0"/>
                  </a:solidFill>
                </a:uFill>
                <a:latin typeface="Arial"/>
                <a:cs typeface="Arial"/>
                <a:hlinkClick r:id="rId7"/>
              </a:rPr>
              <a:t>Network</a:t>
            </a:r>
            <a:r>
              <a:rPr sz="2000" spc="-50" dirty="0">
                <a:solidFill>
                  <a:srgbClr val="1267F0"/>
                </a:solidFill>
                <a:latin typeface="Arial"/>
                <a:cs typeface="Arial"/>
                <a:hlinkClick r:id="rId7"/>
              </a:rPr>
              <a:t> </a:t>
            </a:r>
            <a:r>
              <a:rPr sz="2000" spc="-95" dirty="0">
                <a:latin typeface="Arial"/>
                <a:cs typeface="Arial"/>
              </a:rPr>
              <a:t>(MDN) </a:t>
            </a:r>
            <a:r>
              <a:rPr sz="2000" spc="-105" dirty="0">
                <a:latin typeface="Arial"/>
                <a:cs typeface="Arial"/>
              </a:rPr>
              <a:t>is </a:t>
            </a:r>
            <a:r>
              <a:rPr sz="2000" spc="-25" dirty="0">
                <a:latin typeface="Arial"/>
                <a:cs typeface="Arial"/>
              </a:rPr>
              <a:t>the </a:t>
            </a:r>
            <a:r>
              <a:rPr sz="2000" spc="-75" dirty="0">
                <a:latin typeface="Arial"/>
                <a:cs typeface="Arial"/>
              </a:rPr>
              <a:t>best </a:t>
            </a:r>
            <a:r>
              <a:rPr sz="2000" spc="-70" dirty="0">
                <a:latin typeface="Arial"/>
                <a:cs typeface="Arial"/>
              </a:rPr>
              <a:t>reference </a:t>
            </a:r>
            <a:r>
              <a:rPr sz="2000" spc="5" dirty="0">
                <a:latin typeface="Arial"/>
                <a:cs typeface="Arial"/>
              </a:rPr>
              <a:t>for</a:t>
            </a:r>
            <a:r>
              <a:rPr sz="2000" spc="-300" dirty="0">
                <a:latin typeface="Arial"/>
                <a:cs typeface="Arial"/>
              </a:rPr>
              <a:t> </a:t>
            </a:r>
            <a:r>
              <a:rPr sz="2000" spc="-175" dirty="0">
                <a:latin typeface="Arial"/>
                <a:cs typeface="Arial"/>
              </a:rPr>
              <a:t>HTML  </a:t>
            </a:r>
            <a:r>
              <a:rPr sz="2000" spc="-80" dirty="0">
                <a:latin typeface="Arial"/>
                <a:cs typeface="Arial"/>
              </a:rPr>
              <a:t>elements </a:t>
            </a:r>
            <a:r>
              <a:rPr sz="2000" spc="-95" dirty="0">
                <a:latin typeface="Arial"/>
                <a:cs typeface="Arial"/>
              </a:rPr>
              <a:t>and </a:t>
            </a:r>
            <a:r>
              <a:rPr sz="2000" spc="-409" dirty="0">
                <a:latin typeface="Arial"/>
                <a:cs typeface="Arial"/>
              </a:rPr>
              <a:t>CSS</a:t>
            </a:r>
            <a:r>
              <a:rPr sz="2000" spc="-295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properties</a:t>
            </a:r>
            <a:endParaRPr sz="2000">
              <a:latin typeface="Arial"/>
              <a:cs typeface="Arial"/>
            </a:endParaRPr>
          </a:p>
          <a:p>
            <a:pPr marL="469265" marR="876300" indent="-306705">
              <a:lnSpc>
                <a:spcPct val="100000"/>
              </a:lnSpc>
              <a:spcBef>
                <a:spcPts val="375"/>
              </a:spcBef>
              <a:tabLst>
                <a:tab pos="469265" algn="l"/>
              </a:tabLst>
            </a:pPr>
            <a:r>
              <a:rPr sz="2000" spc="-55" dirty="0">
                <a:latin typeface="Arial"/>
                <a:cs typeface="Arial"/>
              </a:rPr>
              <a:t>-	</a:t>
            </a:r>
            <a:r>
              <a:rPr sz="2000" spc="-150" dirty="0">
                <a:latin typeface="Arial"/>
                <a:cs typeface="Arial"/>
              </a:rPr>
              <a:t>The </a:t>
            </a:r>
            <a:r>
              <a:rPr sz="2000" spc="-70" dirty="0">
                <a:latin typeface="Arial"/>
                <a:cs typeface="Arial"/>
              </a:rPr>
              <a:t>actual </a:t>
            </a:r>
            <a:r>
              <a:rPr sz="2000" spc="-110" dirty="0">
                <a:latin typeface="Arial"/>
                <a:cs typeface="Arial"/>
              </a:rPr>
              <a:t>W3 </a:t>
            </a:r>
            <a:r>
              <a:rPr sz="2000" spc="-145" dirty="0">
                <a:latin typeface="Arial"/>
                <a:cs typeface="Arial"/>
              </a:rPr>
              <a:t>spec </a:t>
            </a:r>
            <a:r>
              <a:rPr sz="2000" spc="-105" dirty="0">
                <a:latin typeface="Arial"/>
                <a:cs typeface="Arial"/>
              </a:rPr>
              <a:t>is </a:t>
            </a:r>
            <a:r>
              <a:rPr sz="2000" spc="-75" dirty="0">
                <a:latin typeface="Arial"/>
                <a:cs typeface="Arial"/>
              </a:rPr>
              <a:t>very </a:t>
            </a:r>
            <a:r>
              <a:rPr sz="2000" spc="-70" dirty="0">
                <a:latin typeface="Arial"/>
                <a:cs typeface="Arial"/>
              </a:rPr>
              <a:t>hard </a:t>
            </a:r>
            <a:r>
              <a:rPr sz="2000" spc="25" dirty="0">
                <a:latin typeface="Arial"/>
                <a:cs typeface="Arial"/>
              </a:rPr>
              <a:t>to </a:t>
            </a:r>
            <a:r>
              <a:rPr sz="2000" spc="-80" dirty="0">
                <a:latin typeface="Arial"/>
                <a:cs typeface="Arial"/>
              </a:rPr>
              <a:t>read </a:t>
            </a:r>
            <a:r>
              <a:rPr sz="2000" spc="-65" dirty="0">
                <a:latin typeface="Arial"/>
                <a:cs typeface="Arial"/>
              </a:rPr>
              <a:t>(meant </a:t>
            </a:r>
            <a:r>
              <a:rPr sz="2000" spc="5" dirty="0">
                <a:latin typeface="Arial"/>
                <a:cs typeface="Arial"/>
              </a:rPr>
              <a:t>for</a:t>
            </a:r>
            <a:r>
              <a:rPr sz="2000" spc="-315" dirty="0">
                <a:latin typeface="Arial"/>
                <a:cs typeface="Arial"/>
              </a:rPr>
              <a:t> </a:t>
            </a:r>
            <a:r>
              <a:rPr sz="2000" spc="-65" dirty="0">
                <a:latin typeface="Arial"/>
                <a:cs typeface="Arial"/>
              </a:rPr>
              <a:t>browser  </a:t>
            </a:r>
            <a:r>
              <a:rPr sz="2000" spc="-85" dirty="0">
                <a:latin typeface="Arial"/>
                <a:cs typeface="Arial"/>
              </a:rPr>
              <a:t>developers, </a:t>
            </a:r>
            <a:r>
              <a:rPr sz="2000" spc="-5" dirty="0">
                <a:latin typeface="Arial"/>
                <a:cs typeface="Arial"/>
              </a:rPr>
              <a:t>not </a:t>
            </a:r>
            <a:r>
              <a:rPr sz="2000" spc="-70" dirty="0">
                <a:latin typeface="Arial"/>
                <a:cs typeface="Arial"/>
              </a:rPr>
              <a:t>web</a:t>
            </a:r>
            <a:r>
              <a:rPr sz="2000" spc="-245" dirty="0">
                <a:latin typeface="Arial"/>
                <a:cs typeface="Arial"/>
              </a:rPr>
              <a:t> </a:t>
            </a:r>
            <a:r>
              <a:rPr sz="2000" spc="-85" dirty="0">
                <a:latin typeface="Arial"/>
                <a:cs typeface="Arial"/>
              </a:rPr>
              <a:t>developers)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9173" y="1579029"/>
            <a:ext cx="63106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0" dirty="0">
                <a:latin typeface="Arial"/>
                <a:cs typeface="Arial"/>
              </a:rPr>
              <a:t>There </a:t>
            </a:r>
            <a:r>
              <a:rPr sz="2400" spc="-100" dirty="0">
                <a:latin typeface="Arial"/>
                <a:cs typeface="Arial"/>
              </a:rPr>
              <a:t>are </a:t>
            </a:r>
            <a:r>
              <a:rPr sz="2400" spc="-80" dirty="0">
                <a:latin typeface="Arial"/>
                <a:cs typeface="Arial"/>
              </a:rPr>
              <a:t>over </a:t>
            </a:r>
            <a:r>
              <a:rPr sz="2400" u="heavy" spc="-1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500 </a:t>
            </a:r>
            <a:r>
              <a:rPr sz="2400" u="heavy" spc="-49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CSS </a:t>
            </a:r>
            <a:r>
              <a:rPr sz="24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properties</a:t>
            </a:r>
            <a:r>
              <a:rPr sz="2400" spc="-40" dirty="0">
                <a:latin typeface="Arial"/>
                <a:cs typeface="Arial"/>
              </a:rPr>
              <a:t>! </a:t>
            </a:r>
            <a:r>
              <a:rPr sz="2400" spc="-125" dirty="0">
                <a:latin typeface="Arial"/>
                <a:cs typeface="Arial"/>
              </a:rPr>
              <a:t>Here </a:t>
            </a:r>
            <a:r>
              <a:rPr sz="2400" spc="-100" dirty="0">
                <a:latin typeface="Arial"/>
                <a:cs typeface="Arial"/>
              </a:rPr>
              <a:t>are </a:t>
            </a:r>
            <a:r>
              <a:rPr sz="2400" spc="-190" dirty="0">
                <a:latin typeface="Arial"/>
                <a:cs typeface="Arial"/>
              </a:rPr>
              <a:t>a</a:t>
            </a:r>
            <a:r>
              <a:rPr sz="2400" spc="-315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few: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70719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90" dirty="0"/>
              <a:t>Main</a:t>
            </a:r>
            <a:r>
              <a:rPr spc="-330" dirty="0"/>
              <a:t> </a:t>
            </a:r>
            <a:r>
              <a:rPr spc="-95" dirty="0"/>
              <a:t>ways</a:t>
            </a:r>
            <a:r>
              <a:rPr spc="-325" dirty="0"/>
              <a:t> </a:t>
            </a:r>
            <a:r>
              <a:rPr spc="30" dirty="0"/>
              <a:t>to</a:t>
            </a:r>
            <a:r>
              <a:rPr spc="-325" dirty="0"/>
              <a:t> </a:t>
            </a:r>
            <a:r>
              <a:rPr spc="30" dirty="0"/>
              <a:t>define</a:t>
            </a:r>
            <a:r>
              <a:rPr spc="-325" dirty="0"/>
              <a:t> </a:t>
            </a:r>
            <a:r>
              <a:rPr u="heavy" spc="-16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2"/>
              </a:rPr>
              <a:t>CSS</a:t>
            </a:r>
            <a:r>
              <a:rPr u="heavy" spc="-3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2"/>
              </a:rPr>
              <a:t> </a:t>
            </a:r>
            <a:r>
              <a:rPr u="heavy" spc="-14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2"/>
              </a:rPr>
              <a:t>colors</a:t>
            </a:r>
            <a:r>
              <a:rPr spc="-145" dirty="0"/>
              <a:t>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0198" y="1650259"/>
            <a:ext cx="3906520" cy="912494"/>
          </a:xfrm>
          <a:prstGeom prst="rect">
            <a:avLst/>
          </a:prstGeom>
          <a:solidFill>
            <a:srgbClr val="EDEDED">
              <a:alpha val="54618"/>
            </a:srgbClr>
          </a:solidFill>
        </p:spPr>
        <p:txBody>
          <a:bodyPr vert="horz" wrap="square" lIns="0" tIns="7366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580"/>
              </a:spcBef>
            </a:pPr>
            <a:r>
              <a:rPr sz="2400" b="1" spc="-125" dirty="0">
                <a:solidFill>
                  <a:srgbClr val="424242"/>
                </a:solidFill>
                <a:latin typeface="Arial"/>
                <a:cs typeface="Arial"/>
              </a:rPr>
              <a:t>140 </a:t>
            </a:r>
            <a:r>
              <a:rPr sz="2400" b="1" spc="-135" dirty="0">
                <a:solidFill>
                  <a:srgbClr val="424242"/>
                </a:solidFill>
                <a:latin typeface="Arial"/>
                <a:cs typeface="Arial"/>
              </a:rPr>
              <a:t>predefined </a:t>
            </a:r>
            <a:r>
              <a:rPr sz="2400" b="1" spc="-210" dirty="0">
                <a:solidFill>
                  <a:srgbClr val="424242"/>
                </a:solidFill>
                <a:latin typeface="Arial"/>
                <a:cs typeface="Arial"/>
              </a:rPr>
              <a:t>names</a:t>
            </a:r>
            <a:r>
              <a:rPr sz="2400" b="1" spc="-15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1" spc="-95" dirty="0">
                <a:solidFill>
                  <a:srgbClr val="424242"/>
                </a:solidFill>
                <a:latin typeface="Arial"/>
                <a:cs typeface="Arial"/>
              </a:rPr>
              <a:t>(</a:t>
            </a:r>
            <a:r>
              <a:rPr sz="2400" b="1" u="heavy" spc="-9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list</a:t>
            </a:r>
            <a:r>
              <a:rPr sz="2400" b="1" spc="-95" dirty="0">
                <a:solidFill>
                  <a:srgbClr val="424242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  <a:spcBef>
                <a:spcPts val="415"/>
              </a:spcBef>
              <a:tabLst>
                <a:tab pos="1255395" algn="l"/>
              </a:tabLst>
            </a:pPr>
            <a:r>
              <a:rPr sz="2400" spc="335" dirty="0">
                <a:solidFill>
                  <a:srgbClr val="424242"/>
                </a:solidFill>
                <a:latin typeface="Arial"/>
                <a:cs typeface="Arial"/>
              </a:rPr>
              <a:t>color:	</a:t>
            </a:r>
            <a:r>
              <a:rPr sz="2400" spc="265" dirty="0">
                <a:solidFill>
                  <a:srgbClr val="424242"/>
                </a:solidFill>
                <a:latin typeface="Arial"/>
                <a:cs typeface="Arial"/>
              </a:rPr>
              <a:t>black;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75339" y="1913071"/>
            <a:ext cx="3208655" cy="2195195"/>
          </a:xfrm>
          <a:prstGeom prst="rect">
            <a:avLst/>
          </a:prstGeom>
          <a:solidFill>
            <a:srgbClr val="EDEDED">
              <a:alpha val="54618"/>
            </a:srgbClr>
          </a:solidFill>
        </p:spPr>
        <p:txBody>
          <a:bodyPr vert="horz" wrap="square" lIns="0" tIns="200660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1580"/>
              </a:spcBef>
            </a:pPr>
            <a:r>
              <a:rPr sz="2400" b="1" u="heavy" spc="-20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Hex</a:t>
            </a:r>
            <a:r>
              <a:rPr sz="2400" b="1" u="heavy" spc="-1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2400" b="1" u="heavy" spc="-19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values</a:t>
            </a:r>
            <a:endParaRPr sz="2400">
              <a:latin typeface="Arial"/>
              <a:cs typeface="Arial"/>
            </a:endParaRPr>
          </a:p>
          <a:p>
            <a:pPr marL="85090" marR="266065">
              <a:lnSpc>
                <a:spcPts val="3300"/>
              </a:lnSpc>
              <a:spcBef>
                <a:spcPts val="155"/>
              </a:spcBef>
              <a:tabLst>
                <a:tab pos="1255395" algn="l"/>
              </a:tabLst>
            </a:pPr>
            <a:r>
              <a:rPr sz="2400" spc="335" dirty="0">
                <a:solidFill>
                  <a:srgbClr val="424242"/>
                </a:solidFill>
                <a:latin typeface="Arial"/>
                <a:cs typeface="Arial"/>
              </a:rPr>
              <a:t>color:	</a:t>
            </a:r>
            <a:r>
              <a:rPr sz="2400" spc="229" dirty="0">
                <a:solidFill>
                  <a:srgbClr val="424242"/>
                </a:solidFill>
                <a:latin typeface="Arial"/>
                <a:cs typeface="Arial"/>
              </a:rPr>
              <a:t>#00ff00;  </a:t>
            </a:r>
            <a:r>
              <a:rPr sz="2400" spc="335" dirty="0">
                <a:solidFill>
                  <a:srgbClr val="424242"/>
                </a:solidFill>
                <a:latin typeface="Arial"/>
                <a:cs typeface="Arial"/>
              </a:rPr>
              <a:t>color:	</a:t>
            </a:r>
            <a:r>
              <a:rPr sz="2400" spc="245" dirty="0">
                <a:solidFill>
                  <a:srgbClr val="424242"/>
                </a:solidFill>
                <a:latin typeface="Arial"/>
                <a:cs typeface="Arial"/>
              </a:rPr>
              <a:t>#0f0;  </a:t>
            </a:r>
            <a:r>
              <a:rPr sz="2400" spc="355" dirty="0">
                <a:solidFill>
                  <a:srgbClr val="424242"/>
                </a:solidFill>
                <a:latin typeface="Arial"/>
                <a:cs typeface="Arial"/>
              </a:rPr>
              <a:t>color</a:t>
            </a:r>
            <a:r>
              <a:rPr sz="2400" spc="229" dirty="0">
                <a:solidFill>
                  <a:srgbClr val="424242"/>
                </a:solidFill>
                <a:latin typeface="Arial"/>
                <a:cs typeface="Arial"/>
              </a:rPr>
              <a:t>:</a:t>
            </a:r>
            <a:r>
              <a:rPr sz="2400" dirty="0">
                <a:solidFill>
                  <a:srgbClr val="424242"/>
                </a:solidFill>
                <a:latin typeface="Arial"/>
                <a:cs typeface="Arial"/>
              </a:rPr>
              <a:t>	</a:t>
            </a:r>
            <a:r>
              <a:rPr sz="2400" spc="165" dirty="0">
                <a:solidFill>
                  <a:srgbClr val="424242"/>
                </a:solidFill>
                <a:latin typeface="Arial"/>
                <a:cs typeface="Arial"/>
              </a:rPr>
              <a:t>#00ff0</a:t>
            </a:r>
            <a:r>
              <a:rPr sz="2400" spc="235" dirty="0">
                <a:solidFill>
                  <a:srgbClr val="424242"/>
                </a:solidFill>
                <a:latin typeface="Arial"/>
                <a:cs typeface="Arial"/>
              </a:rPr>
              <a:t>0</a:t>
            </a:r>
            <a:r>
              <a:rPr sz="2400" b="1" spc="-25" dirty="0">
                <a:solidFill>
                  <a:srgbClr val="424242"/>
                </a:solidFill>
                <a:latin typeface="Arial"/>
                <a:cs typeface="Arial"/>
              </a:rPr>
              <a:t>8</a:t>
            </a:r>
            <a:r>
              <a:rPr sz="2400" b="1" spc="-20" dirty="0">
                <a:solidFill>
                  <a:srgbClr val="424242"/>
                </a:solidFill>
                <a:latin typeface="Arial"/>
                <a:cs typeface="Arial"/>
              </a:rPr>
              <a:t>0</a:t>
            </a:r>
            <a:r>
              <a:rPr sz="2400" spc="650" dirty="0">
                <a:solidFill>
                  <a:srgbClr val="424242"/>
                </a:solidFill>
                <a:latin typeface="Arial"/>
                <a:cs typeface="Arial"/>
              </a:rPr>
              <a:t>;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4599" y="2802744"/>
            <a:ext cx="4869815" cy="1789430"/>
          </a:xfrm>
          <a:prstGeom prst="rect">
            <a:avLst/>
          </a:prstGeom>
          <a:solidFill>
            <a:srgbClr val="EDEDED">
              <a:alpha val="54618"/>
            </a:srgbClr>
          </a:solidFill>
        </p:spPr>
        <p:txBody>
          <a:bodyPr vert="horz" wrap="square" lIns="0" tIns="19494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1535"/>
              </a:spcBef>
            </a:pPr>
            <a:r>
              <a:rPr sz="2400" b="1" u="heavy" spc="2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rgb()</a:t>
            </a:r>
            <a:r>
              <a:rPr sz="2400" b="1" spc="220" dirty="0">
                <a:solidFill>
                  <a:srgbClr val="0097A7"/>
                </a:solidFill>
                <a:latin typeface="Arial"/>
                <a:cs typeface="Arial"/>
                <a:hlinkClick r:id="rId5"/>
              </a:rPr>
              <a:t> </a:t>
            </a:r>
            <a:r>
              <a:rPr sz="2400" b="1" spc="-175" dirty="0">
                <a:solidFill>
                  <a:srgbClr val="424242"/>
                </a:solidFill>
                <a:latin typeface="Arial"/>
                <a:cs typeface="Arial"/>
              </a:rPr>
              <a:t>and</a:t>
            </a:r>
            <a:r>
              <a:rPr sz="2400" b="1" spc="-459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1" u="heavy" spc="18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rgba()</a:t>
            </a:r>
            <a:endParaRPr sz="2400">
              <a:latin typeface="Arial"/>
              <a:cs typeface="Arial"/>
            </a:endParaRPr>
          </a:p>
          <a:p>
            <a:pPr marL="85090">
              <a:lnSpc>
                <a:spcPct val="100000"/>
              </a:lnSpc>
              <a:spcBef>
                <a:spcPts val="395"/>
              </a:spcBef>
              <a:tabLst>
                <a:tab pos="1255395" algn="l"/>
                <a:tab pos="2592070" algn="l"/>
                <a:tab pos="3260725" algn="l"/>
              </a:tabLst>
            </a:pPr>
            <a:r>
              <a:rPr sz="2400" spc="335" dirty="0">
                <a:solidFill>
                  <a:srgbClr val="424242"/>
                </a:solidFill>
                <a:latin typeface="Arial"/>
                <a:cs typeface="Arial"/>
              </a:rPr>
              <a:t>color:	</a:t>
            </a:r>
            <a:r>
              <a:rPr sz="2400" spc="225" dirty="0">
                <a:solidFill>
                  <a:srgbClr val="424242"/>
                </a:solidFill>
                <a:latin typeface="Arial"/>
                <a:cs typeface="Arial"/>
              </a:rPr>
              <a:t>rgb(34,	</a:t>
            </a:r>
            <a:r>
              <a:rPr sz="2400" spc="200" dirty="0">
                <a:solidFill>
                  <a:srgbClr val="424242"/>
                </a:solidFill>
                <a:latin typeface="Arial"/>
                <a:cs typeface="Arial"/>
              </a:rPr>
              <a:t>12,	</a:t>
            </a:r>
            <a:r>
              <a:rPr sz="2400" spc="280" dirty="0">
                <a:solidFill>
                  <a:srgbClr val="424242"/>
                </a:solidFill>
                <a:latin typeface="Arial"/>
                <a:cs typeface="Arial"/>
              </a:rPr>
              <a:t>64);</a:t>
            </a:r>
            <a:endParaRPr sz="2400">
              <a:latin typeface="Arial"/>
              <a:cs typeface="Arial"/>
            </a:endParaRPr>
          </a:p>
          <a:p>
            <a:pPr marL="85090">
              <a:lnSpc>
                <a:spcPct val="100000"/>
              </a:lnSpc>
              <a:spcBef>
                <a:spcPts val="420"/>
              </a:spcBef>
              <a:tabLst>
                <a:tab pos="1255395" algn="l"/>
                <a:tab pos="2592070" algn="l"/>
                <a:tab pos="3093720" algn="l"/>
                <a:tab pos="3595370" algn="l"/>
              </a:tabLst>
            </a:pPr>
            <a:r>
              <a:rPr sz="2400" spc="335" dirty="0">
                <a:solidFill>
                  <a:srgbClr val="424242"/>
                </a:solidFill>
                <a:latin typeface="Arial"/>
                <a:cs typeface="Arial"/>
              </a:rPr>
              <a:t>color:	</a:t>
            </a:r>
            <a:r>
              <a:rPr sz="2400" spc="225" dirty="0">
                <a:solidFill>
                  <a:srgbClr val="424242"/>
                </a:solidFill>
                <a:latin typeface="Arial"/>
                <a:cs typeface="Arial"/>
              </a:rPr>
              <a:t>rgba(0,	</a:t>
            </a:r>
            <a:r>
              <a:rPr sz="2400" spc="315" dirty="0">
                <a:solidFill>
                  <a:srgbClr val="424242"/>
                </a:solidFill>
                <a:latin typeface="Arial"/>
                <a:cs typeface="Arial"/>
              </a:rPr>
              <a:t>0,	0,	</a:t>
            </a:r>
            <a:r>
              <a:rPr sz="2400" spc="350" dirty="0">
                <a:solidFill>
                  <a:srgbClr val="424242"/>
                </a:solidFill>
                <a:latin typeface="Arial"/>
                <a:cs typeface="Arial"/>
              </a:rPr>
              <a:t>0.5);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1358" y="4816751"/>
            <a:ext cx="7880984" cy="1838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4010" indent="-321310">
              <a:lnSpc>
                <a:spcPts val="2865"/>
              </a:lnSpc>
              <a:spcBef>
                <a:spcPts val="100"/>
              </a:spcBef>
              <a:buChar char="-"/>
              <a:tabLst>
                <a:tab pos="334010" algn="l"/>
                <a:tab pos="334645" algn="l"/>
              </a:tabLst>
            </a:pPr>
            <a:r>
              <a:rPr sz="2400" spc="-175" dirty="0">
                <a:latin typeface="Arial"/>
                <a:cs typeface="Arial"/>
              </a:rPr>
              <a:t>The </a:t>
            </a:r>
            <a:r>
              <a:rPr sz="2400" spc="5" dirty="0">
                <a:latin typeface="Arial"/>
                <a:cs typeface="Arial"/>
              </a:rPr>
              <a:t>"a" </a:t>
            </a:r>
            <a:r>
              <a:rPr sz="2400" spc="-125" dirty="0">
                <a:latin typeface="Arial"/>
                <a:cs typeface="Arial"/>
              </a:rPr>
              <a:t>stands </a:t>
            </a:r>
            <a:r>
              <a:rPr sz="2400" spc="5" dirty="0">
                <a:latin typeface="Arial"/>
                <a:cs typeface="Arial"/>
              </a:rPr>
              <a:t>for </a:t>
            </a:r>
            <a:r>
              <a:rPr sz="2400" b="1" spc="-155" dirty="0">
                <a:latin typeface="Arial"/>
                <a:cs typeface="Arial"/>
              </a:rPr>
              <a:t>alpha </a:t>
            </a:r>
            <a:r>
              <a:rPr sz="2400" b="1" spc="-180" dirty="0">
                <a:latin typeface="Arial"/>
                <a:cs typeface="Arial"/>
              </a:rPr>
              <a:t>channel </a:t>
            </a:r>
            <a:r>
              <a:rPr sz="2400" spc="-114" dirty="0">
                <a:latin typeface="Arial"/>
                <a:cs typeface="Arial"/>
              </a:rPr>
              <a:t>and </a:t>
            </a:r>
            <a:r>
              <a:rPr sz="2400" spc="-125" dirty="0">
                <a:latin typeface="Arial"/>
                <a:cs typeface="Arial"/>
              </a:rPr>
              <a:t>is </a:t>
            </a:r>
            <a:r>
              <a:rPr sz="2400" spc="-190" dirty="0">
                <a:latin typeface="Arial"/>
                <a:cs typeface="Arial"/>
              </a:rPr>
              <a:t>a </a:t>
            </a:r>
            <a:r>
              <a:rPr sz="2400" b="1" spc="-175" dirty="0">
                <a:latin typeface="Arial"/>
                <a:cs typeface="Arial"/>
              </a:rPr>
              <a:t>transparency</a:t>
            </a:r>
            <a:r>
              <a:rPr sz="2400" b="1" spc="-125" dirty="0">
                <a:latin typeface="Arial"/>
                <a:cs typeface="Arial"/>
              </a:rPr>
              <a:t> </a:t>
            </a:r>
            <a:r>
              <a:rPr sz="2400" spc="-105" dirty="0">
                <a:latin typeface="Arial"/>
                <a:cs typeface="Arial"/>
              </a:rPr>
              <a:t>value</a:t>
            </a:r>
            <a:endParaRPr sz="2400">
              <a:latin typeface="Arial"/>
              <a:cs typeface="Arial"/>
            </a:endParaRPr>
          </a:p>
          <a:p>
            <a:pPr marL="334010" indent="-321310">
              <a:lnSpc>
                <a:spcPts val="2850"/>
              </a:lnSpc>
              <a:buChar char="-"/>
              <a:tabLst>
                <a:tab pos="334010" algn="l"/>
                <a:tab pos="334645" algn="l"/>
              </a:tabLst>
            </a:pPr>
            <a:r>
              <a:rPr sz="2400" spc="-110" dirty="0">
                <a:latin typeface="Arial"/>
                <a:cs typeface="Arial"/>
              </a:rPr>
              <a:t>Generally </a:t>
            </a:r>
            <a:r>
              <a:rPr sz="2400" spc="-40" dirty="0">
                <a:latin typeface="Arial"/>
                <a:cs typeface="Arial"/>
              </a:rPr>
              <a:t>prefer </a:t>
            </a:r>
            <a:r>
              <a:rPr sz="2400" spc="-70" dirty="0">
                <a:latin typeface="Arial"/>
                <a:cs typeface="Arial"/>
              </a:rPr>
              <a:t>more </a:t>
            </a:r>
            <a:r>
              <a:rPr sz="2400" spc="-80" dirty="0">
                <a:latin typeface="Arial"/>
                <a:cs typeface="Arial"/>
              </a:rPr>
              <a:t>descriptive over</a:t>
            </a:r>
            <a:r>
              <a:rPr sz="2400" spc="-355" dirty="0">
                <a:latin typeface="Arial"/>
                <a:cs typeface="Arial"/>
              </a:rPr>
              <a:t> </a:t>
            </a:r>
            <a:r>
              <a:rPr sz="2400" spc="-140" dirty="0">
                <a:latin typeface="Arial"/>
                <a:cs typeface="Arial"/>
              </a:rPr>
              <a:t>less:</a:t>
            </a:r>
            <a:endParaRPr sz="2400">
              <a:latin typeface="Arial"/>
              <a:cs typeface="Arial"/>
            </a:endParaRPr>
          </a:p>
          <a:p>
            <a:pPr marL="791210" lvl="1" indent="-459740">
              <a:lnSpc>
                <a:spcPts val="2850"/>
              </a:lnSpc>
              <a:buAutoNum type="arabicPeriod"/>
              <a:tabLst>
                <a:tab pos="791210" algn="l"/>
                <a:tab pos="791845" algn="l"/>
              </a:tabLst>
            </a:pPr>
            <a:r>
              <a:rPr sz="2400" spc="-95" dirty="0">
                <a:latin typeface="Arial"/>
                <a:cs typeface="Arial"/>
              </a:rPr>
              <a:t>Predefined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spc="-130" dirty="0">
                <a:latin typeface="Arial"/>
                <a:cs typeface="Arial"/>
              </a:rPr>
              <a:t>name</a:t>
            </a:r>
            <a:endParaRPr sz="2400">
              <a:latin typeface="Arial"/>
              <a:cs typeface="Arial"/>
            </a:endParaRPr>
          </a:p>
          <a:p>
            <a:pPr marL="791210" lvl="1" indent="-459740">
              <a:lnSpc>
                <a:spcPts val="2850"/>
              </a:lnSpc>
              <a:buAutoNum type="arabicPeriod"/>
              <a:tabLst>
                <a:tab pos="791210" algn="l"/>
                <a:tab pos="791845" algn="l"/>
              </a:tabLst>
            </a:pPr>
            <a:r>
              <a:rPr sz="2400" spc="160" dirty="0">
                <a:latin typeface="Arial"/>
                <a:cs typeface="Arial"/>
              </a:rPr>
              <a:t>rgb </a:t>
            </a:r>
            <a:r>
              <a:rPr sz="2400" spc="260" dirty="0">
                <a:latin typeface="Arial"/>
                <a:cs typeface="Arial"/>
              </a:rPr>
              <a:t>/</a:t>
            </a:r>
            <a:r>
              <a:rPr sz="2400" spc="-415" dirty="0">
                <a:latin typeface="Arial"/>
                <a:cs typeface="Arial"/>
              </a:rPr>
              <a:t> </a:t>
            </a:r>
            <a:r>
              <a:rPr sz="2400" spc="110" dirty="0">
                <a:latin typeface="Arial"/>
                <a:cs typeface="Arial"/>
              </a:rPr>
              <a:t>rgba</a:t>
            </a:r>
            <a:endParaRPr sz="2400">
              <a:latin typeface="Arial"/>
              <a:cs typeface="Arial"/>
            </a:endParaRPr>
          </a:p>
          <a:p>
            <a:pPr marL="791210" lvl="1" indent="-459740">
              <a:lnSpc>
                <a:spcPts val="2865"/>
              </a:lnSpc>
              <a:buAutoNum type="arabicPeriod"/>
              <a:tabLst>
                <a:tab pos="791210" algn="l"/>
                <a:tab pos="791845" algn="l"/>
              </a:tabLst>
            </a:pPr>
            <a:r>
              <a:rPr sz="2400" spc="-185" dirty="0">
                <a:latin typeface="Arial"/>
                <a:cs typeface="Arial"/>
              </a:rPr>
              <a:t>Hex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5722" y="401895"/>
            <a:ext cx="59994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45" dirty="0">
                <a:latin typeface="Verdana"/>
                <a:cs typeface="Verdana"/>
              </a:rPr>
              <a:t>Exercise: </a:t>
            </a:r>
            <a:r>
              <a:rPr sz="3600" spc="-50" dirty="0">
                <a:latin typeface="Verdana"/>
                <a:cs typeface="Verdana"/>
              </a:rPr>
              <a:t>Course </a:t>
            </a:r>
            <a:r>
              <a:rPr sz="3600" spc="125" dirty="0">
                <a:latin typeface="Verdana"/>
                <a:cs typeface="Verdana"/>
              </a:rPr>
              <a:t>web</a:t>
            </a:r>
            <a:r>
              <a:rPr sz="3600" spc="-844" dirty="0">
                <a:latin typeface="Verdana"/>
                <a:cs typeface="Verdana"/>
              </a:rPr>
              <a:t> </a:t>
            </a:r>
            <a:r>
              <a:rPr sz="3600" spc="35" dirty="0">
                <a:latin typeface="Verdana"/>
                <a:cs typeface="Verdana"/>
              </a:rPr>
              <a:t>page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4323" y="1621072"/>
            <a:ext cx="47885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Let's </a:t>
            </a:r>
            <a:r>
              <a:rPr sz="2400" dirty="0">
                <a:solidFill>
                  <a:srgbClr val="424242"/>
                </a:solidFill>
                <a:latin typeface="Arial"/>
                <a:cs typeface="Arial"/>
              </a:rPr>
              <a:t>write </a:t>
            </a:r>
            <a:r>
              <a:rPr sz="2400" spc="-145" dirty="0">
                <a:solidFill>
                  <a:srgbClr val="424242"/>
                </a:solidFill>
                <a:latin typeface="Arial"/>
                <a:cs typeface="Arial"/>
              </a:rPr>
              <a:t>some </a:t>
            </a:r>
            <a:r>
              <a:rPr sz="2400" spc="-490" dirty="0">
                <a:solidFill>
                  <a:srgbClr val="424242"/>
                </a:solidFill>
                <a:latin typeface="Arial"/>
                <a:cs typeface="Arial"/>
              </a:rPr>
              <a:t>CSS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style </a:t>
            </a:r>
            <a:r>
              <a:rPr sz="2400" spc="-40" dirty="0">
                <a:solidFill>
                  <a:srgbClr val="424242"/>
                </a:solidFill>
                <a:latin typeface="Arial"/>
                <a:cs typeface="Arial"/>
              </a:rPr>
              <a:t>our</a:t>
            </a:r>
            <a:r>
              <a:rPr sz="2400" spc="-4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page: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19097" y="2228145"/>
            <a:ext cx="6305787" cy="43434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00047" y="2209095"/>
            <a:ext cx="6344285" cy="4382135"/>
          </a:xfrm>
          <a:custGeom>
            <a:avLst/>
            <a:gdLst/>
            <a:ahLst/>
            <a:cxnLst/>
            <a:rect l="l" t="t" r="r" b="b"/>
            <a:pathLst>
              <a:path w="6344284" h="4382134">
                <a:moveTo>
                  <a:pt x="0" y="0"/>
                </a:moveTo>
                <a:lnTo>
                  <a:pt x="6343887" y="0"/>
                </a:lnTo>
                <a:lnTo>
                  <a:pt x="6343887" y="4381566"/>
                </a:lnTo>
                <a:lnTo>
                  <a:pt x="0" y="4381566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59994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 dirty="0"/>
              <a:t>Exercise: </a:t>
            </a:r>
            <a:r>
              <a:rPr spc="-50" dirty="0"/>
              <a:t>Course </a:t>
            </a:r>
            <a:r>
              <a:rPr spc="125" dirty="0"/>
              <a:t>web</a:t>
            </a:r>
            <a:r>
              <a:rPr spc="-844" dirty="0"/>
              <a:t> </a:t>
            </a:r>
            <a:r>
              <a:rPr spc="35" dirty="0"/>
              <a:t>page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4398" y="1621072"/>
            <a:ext cx="6558280" cy="2801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82445">
              <a:lnSpc>
                <a:spcPct val="100000"/>
              </a:lnSpc>
              <a:spcBef>
                <a:spcPts val="100"/>
              </a:spcBef>
            </a:pP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Let's </a:t>
            </a:r>
            <a:r>
              <a:rPr sz="2400" dirty="0">
                <a:solidFill>
                  <a:srgbClr val="424242"/>
                </a:solidFill>
                <a:latin typeface="Arial"/>
                <a:cs typeface="Arial"/>
              </a:rPr>
              <a:t>write </a:t>
            </a:r>
            <a:r>
              <a:rPr sz="2400" spc="-145" dirty="0">
                <a:solidFill>
                  <a:srgbClr val="424242"/>
                </a:solidFill>
                <a:latin typeface="Arial"/>
                <a:cs typeface="Arial"/>
              </a:rPr>
              <a:t>some </a:t>
            </a:r>
            <a:r>
              <a:rPr sz="2400" spc="-490" dirty="0">
                <a:solidFill>
                  <a:srgbClr val="424242"/>
                </a:solidFill>
                <a:latin typeface="Arial"/>
                <a:cs typeface="Arial"/>
              </a:rPr>
              <a:t>CSS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style </a:t>
            </a:r>
            <a:r>
              <a:rPr sz="2400" spc="-40" dirty="0">
                <a:solidFill>
                  <a:srgbClr val="424242"/>
                </a:solidFill>
                <a:latin typeface="Arial"/>
                <a:cs typeface="Arial"/>
              </a:rPr>
              <a:t>our</a:t>
            </a:r>
            <a:r>
              <a:rPr sz="2400" spc="-4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page: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b="1" spc="-165" dirty="0">
                <a:latin typeface="Arial"/>
                <a:cs typeface="Arial"/>
              </a:rPr>
              <a:t>Font </a:t>
            </a:r>
            <a:r>
              <a:rPr sz="2200" b="1" spc="-125" dirty="0">
                <a:latin typeface="Arial"/>
                <a:cs typeface="Arial"/>
              </a:rPr>
              <a:t>face</a:t>
            </a:r>
            <a:r>
              <a:rPr sz="2200" spc="-125" dirty="0">
                <a:latin typeface="Arial"/>
                <a:cs typeface="Arial"/>
              </a:rPr>
              <a:t>:</a:t>
            </a:r>
            <a:r>
              <a:rPr sz="2200" spc="-75" dirty="0">
                <a:latin typeface="Arial"/>
                <a:cs typeface="Arial"/>
              </a:rPr>
              <a:t> </a:t>
            </a:r>
            <a:r>
              <a:rPr sz="2200" spc="-90" dirty="0">
                <a:latin typeface="Arial"/>
                <a:cs typeface="Arial"/>
              </a:rPr>
              <a:t>Helvetica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Times New Roman"/>
              <a:cs typeface="Times New Roman"/>
            </a:endParaRPr>
          </a:p>
          <a:p>
            <a:pPr marL="12700" marR="4004945">
              <a:lnSpc>
                <a:spcPts val="2620"/>
              </a:lnSpc>
            </a:pPr>
            <a:r>
              <a:rPr sz="2200" b="1" spc="-145" dirty="0">
                <a:latin typeface="Arial"/>
                <a:cs typeface="Arial"/>
              </a:rPr>
              <a:t>Border</a:t>
            </a:r>
            <a:r>
              <a:rPr sz="2200" spc="-145" dirty="0">
                <a:latin typeface="Arial"/>
                <a:cs typeface="Arial"/>
              </a:rPr>
              <a:t>: </a:t>
            </a:r>
            <a:r>
              <a:rPr sz="2200" spc="190" dirty="0">
                <a:latin typeface="Arial"/>
                <a:cs typeface="Arial"/>
              </a:rPr>
              <a:t>hotpink</a:t>
            </a:r>
            <a:r>
              <a:rPr sz="2200" spc="-130" dirty="0">
                <a:latin typeface="Arial"/>
                <a:cs typeface="Arial"/>
              </a:rPr>
              <a:t> </a:t>
            </a:r>
            <a:r>
              <a:rPr sz="2200" spc="20" dirty="0">
                <a:latin typeface="Arial"/>
                <a:cs typeface="Arial"/>
              </a:rPr>
              <a:t>3px  </a:t>
            </a:r>
            <a:r>
              <a:rPr sz="2200" b="1" spc="-204" dirty="0">
                <a:latin typeface="Arial"/>
                <a:cs typeface="Arial"/>
              </a:rPr>
              <a:t>Background </a:t>
            </a:r>
            <a:r>
              <a:rPr sz="2200" b="1" spc="-155" dirty="0">
                <a:latin typeface="Arial"/>
                <a:cs typeface="Arial"/>
              </a:rPr>
              <a:t>color:  </a:t>
            </a:r>
            <a:r>
              <a:rPr sz="2200" spc="150" dirty="0">
                <a:latin typeface="Arial"/>
                <a:cs typeface="Arial"/>
              </a:rPr>
              <a:t>lavenderblush  </a:t>
            </a:r>
            <a:r>
              <a:rPr sz="2200" b="1" spc="-150" dirty="0">
                <a:latin typeface="Arial"/>
                <a:cs typeface="Arial"/>
              </a:rPr>
              <a:t>Highlight:</a:t>
            </a:r>
            <a:r>
              <a:rPr sz="2200" b="1" spc="-114" dirty="0">
                <a:latin typeface="Arial"/>
                <a:cs typeface="Arial"/>
              </a:rPr>
              <a:t> </a:t>
            </a:r>
            <a:r>
              <a:rPr sz="2200" spc="185" dirty="0">
                <a:latin typeface="Arial"/>
                <a:cs typeface="Arial"/>
              </a:rPr>
              <a:t>yellow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4398" y="4728394"/>
            <a:ext cx="2392045" cy="1694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1290" indent="-148590">
              <a:lnSpc>
                <a:spcPts val="2630"/>
              </a:lnSpc>
              <a:spcBef>
                <a:spcPts val="100"/>
              </a:spcBef>
              <a:buChar char="-"/>
              <a:tabLst>
                <a:tab pos="161925" algn="l"/>
              </a:tabLst>
            </a:pPr>
            <a:r>
              <a:rPr sz="2200" spc="-165" dirty="0">
                <a:latin typeface="Arial"/>
                <a:cs typeface="Arial"/>
              </a:rPr>
              <a:t>Box </a:t>
            </a:r>
            <a:r>
              <a:rPr sz="2200" spc="-114" dirty="0">
                <a:latin typeface="Arial"/>
                <a:cs typeface="Arial"/>
              </a:rPr>
              <a:t>is</a:t>
            </a:r>
            <a:r>
              <a:rPr sz="2200" spc="-75" dirty="0">
                <a:latin typeface="Arial"/>
                <a:cs typeface="Arial"/>
              </a:rPr>
              <a:t> </a:t>
            </a:r>
            <a:r>
              <a:rPr sz="2200" b="1" spc="-135" dirty="0">
                <a:latin typeface="Arial"/>
                <a:cs typeface="Arial"/>
              </a:rPr>
              <a:t>centered</a:t>
            </a:r>
            <a:endParaRPr sz="2200">
              <a:latin typeface="Arial"/>
              <a:cs typeface="Arial"/>
            </a:endParaRPr>
          </a:p>
          <a:p>
            <a:pPr marL="161290" indent="-148590">
              <a:lnSpc>
                <a:spcPts val="2625"/>
              </a:lnSpc>
              <a:buChar char="-"/>
              <a:tabLst>
                <a:tab pos="161925" algn="l"/>
              </a:tabLst>
            </a:pPr>
            <a:r>
              <a:rPr sz="2200" spc="-120" dirty="0">
                <a:latin typeface="Arial"/>
                <a:cs typeface="Arial"/>
              </a:rPr>
              <a:t>Header </a:t>
            </a:r>
            <a:r>
              <a:rPr sz="2200" spc="-105" dirty="0">
                <a:latin typeface="Arial"/>
                <a:cs typeface="Arial"/>
              </a:rPr>
              <a:t>and </a:t>
            </a:r>
            <a:r>
              <a:rPr sz="2200" spc="-40" dirty="0">
                <a:latin typeface="Arial"/>
                <a:cs typeface="Arial"/>
              </a:rPr>
              <a:t>link</a:t>
            </a:r>
            <a:r>
              <a:rPr sz="2200" spc="-180" dirty="0">
                <a:latin typeface="Arial"/>
                <a:cs typeface="Arial"/>
              </a:rPr>
              <a:t> </a:t>
            </a:r>
            <a:r>
              <a:rPr sz="2200" spc="-90" dirty="0">
                <a:latin typeface="Arial"/>
                <a:cs typeface="Arial"/>
              </a:rPr>
              <a:t>are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ts val="2625"/>
              </a:lnSpc>
            </a:pPr>
            <a:r>
              <a:rPr sz="2200" b="1" spc="-135" dirty="0">
                <a:latin typeface="Arial"/>
                <a:cs typeface="Arial"/>
              </a:rPr>
              <a:t>centered</a:t>
            </a:r>
            <a:endParaRPr sz="2200">
              <a:latin typeface="Arial"/>
              <a:cs typeface="Arial"/>
            </a:endParaRPr>
          </a:p>
          <a:p>
            <a:pPr marL="161290" indent="-148590">
              <a:lnSpc>
                <a:spcPts val="2625"/>
              </a:lnSpc>
              <a:buChar char="-"/>
              <a:tabLst>
                <a:tab pos="161925" algn="l"/>
              </a:tabLst>
            </a:pPr>
            <a:r>
              <a:rPr sz="2200" spc="-165" dirty="0">
                <a:latin typeface="Arial"/>
                <a:cs typeface="Arial"/>
              </a:rPr>
              <a:t>Box </a:t>
            </a:r>
            <a:r>
              <a:rPr sz="2200" spc="-70" dirty="0">
                <a:latin typeface="Arial"/>
                <a:cs typeface="Arial"/>
              </a:rPr>
              <a:t>contents</a:t>
            </a:r>
            <a:r>
              <a:rPr sz="2200" spc="-90" dirty="0">
                <a:latin typeface="Arial"/>
                <a:cs typeface="Arial"/>
              </a:rPr>
              <a:t> are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ts val="2630"/>
              </a:lnSpc>
            </a:pPr>
            <a:r>
              <a:rPr sz="2200" b="1" spc="-114" dirty="0">
                <a:latin typeface="Arial"/>
                <a:cs typeface="Arial"/>
              </a:rPr>
              <a:t>left-aligned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32643" y="2499444"/>
            <a:ext cx="4655790" cy="32069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13593" y="2480394"/>
            <a:ext cx="4693920" cy="3245485"/>
          </a:xfrm>
          <a:custGeom>
            <a:avLst/>
            <a:gdLst/>
            <a:ahLst/>
            <a:cxnLst/>
            <a:rect l="l" t="t" r="r" b="b"/>
            <a:pathLst>
              <a:path w="4693920" h="3245485">
                <a:moveTo>
                  <a:pt x="0" y="0"/>
                </a:moveTo>
                <a:lnTo>
                  <a:pt x="4693890" y="0"/>
                </a:lnTo>
                <a:lnTo>
                  <a:pt x="4693890" y="3245043"/>
                </a:lnTo>
                <a:lnTo>
                  <a:pt x="0" y="3245043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098620" y="5890826"/>
            <a:ext cx="8153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u="heavy" spc="-3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JSBin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45834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CSS </a:t>
            </a:r>
            <a:r>
              <a:rPr spc="-65" dirty="0"/>
              <a:t>exercise</a:t>
            </a:r>
            <a:r>
              <a:rPr spc="-545" dirty="0"/>
              <a:t> </a:t>
            </a:r>
            <a:r>
              <a:rPr spc="20" dirty="0"/>
              <a:t>debrief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5722" y="1497892"/>
            <a:ext cx="7536180" cy="5156200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sz="2400" spc="-204" dirty="0">
                <a:solidFill>
                  <a:srgbClr val="424242"/>
                </a:solidFill>
                <a:latin typeface="Arial"/>
                <a:cs typeface="Arial"/>
              </a:rPr>
              <a:t>Some </a:t>
            </a:r>
            <a:r>
              <a:rPr sz="2400" b="1" spc="-175" dirty="0">
                <a:solidFill>
                  <a:srgbClr val="424242"/>
                </a:solidFill>
                <a:latin typeface="Arial"/>
                <a:cs typeface="Arial"/>
              </a:rPr>
              <a:t>key</a:t>
            </a:r>
            <a:r>
              <a:rPr sz="2400" b="1" spc="-5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1" spc="-175" dirty="0">
                <a:solidFill>
                  <a:srgbClr val="424242"/>
                </a:solidFill>
                <a:latin typeface="Arial"/>
                <a:cs typeface="Arial"/>
              </a:rPr>
              <a:t>techniques:</a:t>
            </a:r>
            <a:endParaRPr sz="2400">
              <a:latin typeface="Arial"/>
              <a:cs typeface="Arial"/>
            </a:endParaRPr>
          </a:p>
          <a:p>
            <a:pPr marL="469900" marR="663575" indent="-306705">
              <a:lnSpc>
                <a:spcPct val="100699"/>
              </a:lnSpc>
              <a:spcBef>
                <a:spcPts val="95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Add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invisible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containers 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in </a:t>
            </a:r>
            <a:r>
              <a:rPr sz="2400" spc="-210" dirty="0">
                <a:solidFill>
                  <a:srgbClr val="424242"/>
                </a:solidFill>
                <a:latin typeface="Arial"/>
                <a:cs typeface="Arial"/>
              </a:rPr>
              <a:t>HTML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select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groups</a:t>
            </a:r>
            <a:r>
              <a:rPr sz="2400" spc="-4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of 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elements 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in</a:t>
            </a:r>
            <a:r>
              <a:rPr sz="2400" spc="-17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385" dirty="0">
                <a:solidFill>
                  <a:srgbClr val="424242"/>
                </a:solidFill>
                <a:latin typeface="Arial"/>
                <a:cs typeface="Arial"/>
              </a:rPr>
              <a:t>CSS.</a:t>
            </a:r>
            <a:endParaRPr sz="2400">
              <a:latin typeface="Arial"/>
              <a:cs typeface="Arial"/>
            </a:endParaRPr>
          </a:p>
          <a:p>
            <a:pPr marL="469900" marR="60960" indent="-306705">
              <a:lnSpc>
                <a:spcPct val="100699"/>
              </a:lnSpc>
              <a:spcBef>
                <a:spcPts val="95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Apply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styles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parent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260" dirty="0">
                <a:solidFill>
                  <a:srgbClr val="424242"/>
                </a:solidFill>
                <a:latin typeface="Arial"/>
                <a:cs typeface="Arial"/>
              </a:rPr>
              <a:t>/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424242"/>
                </a:solidFill>
                <a:latin typeface="Arial"/>
                <a:cs typeface="Arial"/>
              </a:rPr>
              <a:t>ancestor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element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style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parent 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424242"/>
                </a:solidFill>
                <a:latin typeface="Arial"/>
                <a:cs typeface="Arial"/>
              </a:rPr>
              <a:t>all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40" dirty="0">
                <a:solidFill>
                  <a:srgbClr val="424242"/>
                </a:solidFill>
                <a:latin typeface="Arial"/>
                <a:cs typeface="Arial"/>
              </a:rPr>
              <a:t>its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children.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(Will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40" dirty="0">
                <a:solidFill>
                  <a:srgbClr val="424242"/>
                </a:solidFill>
                <a:latin typeface="Arial"/>
                <a:cs typeface="Arial"/>
              </a:rPr>
              <a:t>talk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more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about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424242"/>
                </a:solidFill>
                <a:latin typeface="Arial"/>
                <a:cs typeface="Arial"/>
              </a:rPr>
              <a:t>this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45" dirty="0">
                <a:solidFill>
                  <a:srgbClr val="424242"/>
                </a:solidFill>
                <a:latin typeface="Arial"/>
                <a:cs typeface="Arial"/>
              </a:rPr>
              <a:t>later.)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424242"/>
              </a:buClr>
              <a:buFont typeface="Arial"/>
              <a:buChar char="-"/>
            </a:pPr>
            <a:endParaRPr sz="2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But we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encountered </a:t>
            </a:r>
            <a:r>
              <a:rPr sz="2400" b="1" spc="-145" dirty="0">
                <a:solidFill>
                  <a:srgbClr val="424242"/>
                </a:solidFill>
                <a:latin typeface="Arial"/>
                <a:cs typeface="Arial"/>
              </a:rPr>
              <a:t>more</a:t>
            </a:r>
            <a:r>
              <a:rPr sz="2400" b="1" spc="-2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1" spc="-155" dirty="0">
                <a:solidFill>
                  <a:srgbClr val="424242"/>
                </a:solidFill>
                <a:latin typeface="Arial"/>
                <a:cs typeface="Arial"/>
              </a:rPr>
              <a:t>weirdness</a:t>
            </a: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...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969"/>
              </a:spcBef>
              <a:buSzPct val="83333"/>
              <a:buChar char="-"/>
              <a:tabLst>
                <a:tab pos="469265" algn="l"/>
                <a:tab pos="469900" algn="l"/>
                <a:tab pos="4028440" algn="l"/>
              </a:tabLst>
            </a:pP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Couldn't</a:t>
            </a:r>
            <a:r>
              <a:rPr sz="2400" spc="-12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424242"/>
                </a:solidFill>
                <a:latin typeface="Arial"/>
                <a:cs typeface="Arial"/>
              </a:rPr>
              <a:t>set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365" dirty="0">
                <a:solidFill>
                  <a:srgbClr val="424242"/>
                </a:solidFill>
                <a:latin typeface="Arial"/>
                <a:cs typeface="Arial"/>
              </a:rPr>
              <a:t>text-align:	</a:t>
            </a:r>
            <a:r>
              <a:rPr sz="2400" spc="265" dirty="0">
                <a:solidFill>
                  <a:srgbClr val="424242"/>
                </a:solidFill>
                <a:latin typeface="Arial"/>
                <a:cs typeface="Arial"/>
              </a:rPr>
              <a:t>center;</a:t>
            </a:r>
            <a:r>
              <a:rPr sz="2400" spc="-39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&lt;a&gt; </a:t>
            </a:r>
            <a:r>
              <a:rPr sz="2400" spc="-25" dirty="0">
                <a:solidFill>
                  <a:srgbClr val="424242"/>
                </a:solidFill>
                <a:latin typeface="Arial"/>
                <a:cs typeface="Arial"/>
              </a:rPr>
              <a:t>or</a:t>
            </a:r>
            <a:endParaRPr sz="24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20"/>
              </a:spcBef>
            </a:pPr>
            <a:r>
              <a:rPr sz="2400" spc="130" dirty="0">
                <a:solidFill>
                  <a:srgbClr val="424242"/>
                </a:solidFill>
                <a:latin typeface="Arial"/>
                <a:cs typeface="Arial"/>
              </a:rPr>
              <a:t>&lt;strong&gt;</a:t>
            </a:r>
            <a:r>
              <a:rPr sz="2400" spc="-37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tags </a:t>
            </a:r>
            <a:r>
              <a:rPr sz="2400" spc="-50" dirty="0">
                <a:solidFill>
                  <a:srgbClr val="424242"/>
                </a:solidFill>
                <a:latin typeface="Arial"/>
                <a:cs typeface="Arial"/>
              </a:rPr>
              <a:t>directly,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but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could 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center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&lt;p&gt;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&lt;h1&gt;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969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70" dirty="0">
                <a:solidFill>
                  <a:srgbClr val="424242"/>
                </a:solidFill>
                <a:latin typeface="Arial"/>
                <a:cs typeface="Arial"/>
              </a:rPr>
              <a:t>Had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424242"/>
                </a:solidFill>
                <a:latin typeface="Arial"/>
                <a:cs typeface="Arial"/>
              </a:rPr>
              <a:t>set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</a:t>
            </a:r>
            <a:r>
              <a:rPr sz="2400" spc="-12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195" dirty="0">
                <a:solidFill>
                  <a:srgbClr val="424242"/>
                </a:solidFill>
                <a:latin typeface="Arial"/>
                <a:cs typeface="Arial"/>
              </a:rPr>
              <a:t>width</a:t>
            </a:r>
            <a:r>
              <a:rPr sz="2400" spc="-12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on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box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make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70" dirty="0">
                <a:solidFill>
                  <a:srgbClr val="424242"/>
                </a:solidFill>
                <a:latin typeface="Arial"/>
                <a:cs typeface="Arial"/>
              </a:rPr>
              <a:t>it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hug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24242"/>
                </a:solidFill>
                <a:latin typeface="Arial"/>
                <a:cs typeface="Arial"/>
              </a:rPr>
              <a:t>text</a:t>
            </a:r>
            <a:r>
              <a:rPr sz="2400" spc="-4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24242"/>
                </a:solidFill>
                <a:latin typeface="Arial"/>
                <a:cs typeface="Arial"/>
              </a:rPr>
              <a:t>…</a:t>
            </a:r>
            <a:endParaRPr sz="24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20"/>
              </a:spcBef>
            </a:pP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any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other 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way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do</a:t>
            </a:r>
            <a:r>
              <a:rPr sz="2400" spc="-41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this?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969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How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</a:t>
            </a:r>
            <a:r>
              <a:rPr sz="2400" spc="-45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center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box?!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How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do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you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highlight?!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3273" y="2556835"/>
            <a:ext cx="6030595" cy="149034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80"/>
              </a:spcBef>
            </a:pPr>
            <a:r>
              <a:rPr sz="4800" spc="-509" dirty="0"/>
              <a:t>Q: </a:t>
            </a:r>
            <a:r>
              <a:rPr sz="4800" spc="15" dirty="0"/>
              <a:t>Why </a:t>
            </a:r>
            <a:r>
              <a:rPr sz="4800" spc="-150" dirty="0"/>
              <a:t>is</a:t>
            </a:r>
            <a:r>
              <a:rPr sz="4800" spc="-844" dirty="0"/>
              <a:t> </a:t>
            </a:r>
            <a:r>
              <a:rPr sz="4800" spc="-130" dirty="0"/>
              <a:t>HTML/CSS  </a:t>
            </a:r>
            <a:r>
              <a:rPr sz="4800" spc="-114" dirty="0"/>
              <a:t>so</a:t>
            </a:r>
            <a:r>
              <a:rPr sz="4800" spc="-434" dirty="0"/>
              <a:t> </a:t>
            </a:r>
            <a:r>
              <a:rPr sz="4800" spc="-155" dirty="0"/>
              <a:t>bizarre??</a:t>
            </a:r>
            <a:endParaRPr sz="48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3273" y="1456700"/>
            <a:ext cx="8069580" cy="369062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80"/>
              </a:spcBef>
            </a:pPr>
            <a:r>
              <a:rPr sz="4800" spc="-495" dirty="0">
                <a:latin typeface="Verdana"/>
                <a:cs typeface="Verdana"/>
              </a:rPr>
              <a:t>A: </a:t>
            </a:r>
            <a:r>
              <a:rPr sz="4800" spc="-75" dirty="0">
                <a:latin typeface="Verdana"/>
                <a:cs typeface="Verdana"/>
              </a:rPr>
              <a:t>There </a:t>
            </a:r>
            <a:r>
              <a:rPr sz="4800" spc="-150" dirty="0">
                <a:latin typeface="Verdana"/>
                <a:cs typeface="Verdana"/>
              </a:rPr>
              <a:t>is </a:t>
            </a:r>
            <a:r>
              <a:rPr sz="4800" spc="50" dirty="0">
                <a:latin typeface="Verdana"/>
                <a:cs typeface="Verdana"/>
              </a:rPr>
              <a:t>one </a:t>
            </a:r>
            <a:r>
              <a:rPr sz="4800" spc="30" dirty="0">
                <a:latin typeface="Verdana"/>
                <a:cs typeface="Verdana"/>
              </a:rPr>
              <a:t>crucial </a:t>
            </a:r>
            <a:r>
              <a:rPr sz="4800" spc="-110" dirty="0">
                <a:latin typeface="Verdana"/>
                <a:cs typeface="Verdana"/>
              </a:rPr>
              <a:t>set  </a:t>
            </a:r>
            <a:r>
              <a:rPr sz="4800" spc="10" dirty="0">
                <a:latin typeface="Verdana"/>
                <a:cs typeface="Verdana"/>
              </a:rPr>
              <a:t>of</a:t>
            </a:r>
            <a:r>
              <a:rPr sz="4800" spc="-445" dirty="0">
                <a:latin typeface="Verdana"/>
                <a:cs typeface="Verdana"/>
              </a:rPr>
              <a:t> </a:t>
            </a:r>
            <a:r>
              <a:rPr sz="4800" spc="-85" dirty="0">
                <a:latin typeface="Verdana"/>
                <a:cs typeface="Verdana"/>
              </a:rPr>
              <a:t>rules</a:t>
            </a:r>
            <a:r>
              <a:rPr sz="4800" spc="-440" dirty="0">
                <a:latin typeface="Verdana"/>
                <a:cs typeface="Verdana"/>
              </a:rPr>
              <a:t> </a:t>
            </a:r>
            <a:r>
              <a:rPr sz="4800" spc="114" dirty="0">
                <a:latin typeface="Verdana"/>
                <a:cs typeface="Verdana"/>
              </a:rPr>
              <a:t>we</a:t>
            </a:r>
            <a:r>
              <a:rPr sz="4800" spc="-440" dirty="0">
                <a:latin typeface="Verdana"/>
                <a:cs typeface="Verdana"/>
              </a:rPr>
              <a:t> </a:t>
            </a:r>
            <a:r>
              <a:rPr sz="4800" spc="-85" dirty="0">
                <a:latin typeface="Verdana"/>
                <a:cs typeface="Verdana"/>
              </a:rPr>
              <a:t>haven't</a:t>
            </a:r>
            <a:r>
              <a:rPr sz="4800" spc="-440" dirty="0">
                <a:latin typeface="Verdana"/>
                <a:cs typeface="Verdana"/>
              </a:rPr>
              <a:t> </a:t>
            </a:r>
            <a:r>
              <a:rPr sz="4800" spc="5" dirty="0">
                <a:latin typeface="Verdana"/>
                <a:cs typeface="Verdana"/>
              </a:rPr>
              <a:t>learned  </a:t>
            </a:r>
            <a:r>
              <a:rPr sz="4800" spc="-385" dirty="0">
                <a:latin typeface="Verdana"/>
                <a:cs typeface="Verdana"/>
              </a:rPr>
              <a:t>yet…</a:t>
            </a:r>
            <a:endParaRPr sz="4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5000">
              <a:latin typeface="Times New Roman"/>
              <a:cs typeface="Times New Roman"/>
            </a:endParaRPr>
          </a:p>
          <a:p>
            <a:pPr marL="712470">
              <a:lnSpc>
                <a:spcPct val="100000"/>
              </a:lnSpc>
            </a:pPr>
            <a:r>
              <a:rPr sz="4800" b="1" spc="-140" dirty="0">
                <a:solidFill>
                  <a:srgbClr val="1267F0"/>
                </a:solidFill>
                <a:latin typeface="Verdana"/>
                <a:cs typeface="Verdana"/>
              </a:rPr>
              <a:t>block </a:t>
            </a:r>
            <a:r>
              <a:rPr sz="4800" spc="-345" dirty="0">
                <a:solidFill>
                  <a:srgbClr val="1267F0"/>
                </a:solidFill>
                <a:latin typeface="Verdana"/>
                <a:cs typeface="Verdana"/>
              </a:rPr>
              <a:t>vs </a:t>
            </a:r>
            <a:r>
              <a:rPr sz="4800" b="1" spc="-175" dirty="0">
                <a:solidFill>
                  <a:srgbClr val="1267F0"/>
                </a:solidFill>
                <a:latin typeface="Verdana"/>
                <a:cs typeface="Verdana"/>
              </a:rPr>
              <a:t>inline</a:t>
            </a:r>
            <a:r>
              <a:rPr sz="4800" b="1" spc="-740" dirty="0">
                <a:solidFill>
                  <a:srgbClr val="1267F0"/>
                </a:solidFill>
                <a:latin typeface="Verdana"/>
                <a:cs typeface="Verdana"/>
              </a:rPr>
              <a:t> </a:t>
            </a:r>
            <a:r>
              <a:rPr sz="4800" spc="-25" dirty="0">
                <a:solidFill>
                  <a:srgbClr val="1267F0"/>
                </a:solidFill>
                <a:latin typeface="Verdana"/>
                <a:cs typeface="Verdana"/>
              </a:rPr>
              <a:t>display</a:t>
            </a:r>
            <a:endParaRPr sz="4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86"/>
            <a:ext cx="30537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0" dirty="0"/>
              <a:t>Who </a:t>
            </a:r>
            <a:r>
              <a:rPr spc="-90" dirty="0"/>
              <a:t>are</a:t>
            </a:r>
            <a:r>
              <a:rPr spc="-844" dirty="0"/>
              <a:t> </a:t>
            </a:r>
            <a:r>
              <a:rPr spc="-145" dirty="0"/>
              <a:t>you?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5722" y="1621081"/>
            <a:ext cx="4584700" cy="4112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95" dirty="0">
                <a:solidFill>
                  <a:srgbClr val="424242"/>
                </a:solidFill>
                <a:latin typeface="Arial"/>
                <a:cs typeface="Arial"/>
              </a:rPr>
              <a:t>You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are: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50">
              <a:latin typeface="Times New Roman"/>
              <a:cs typeface="Times New Roman"/>
            </a:endParaRPr>
          </a:p>
          <a:p>
            <a:pPr marL="469900" marR="525780" indent="-306705">
              <a:lnSpc>
                <a:spcPts val="2850"/>
              </a:lnSpc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215" dirty="0">
                <a:solidFill>
                  <a:srgbClr val="424242"/>
                </a:solidFill>
                <a:latin typeface="Arial"/>
                <a:cs typeface="Arial"/>
              </a:rPr>
              <a:t>A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copy/paste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programmer</a:t>
            </a:r>
            <a:r>
              <a:rPr sz="2400" spc="-16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of  </a:t>
            </a:r>
            <a:r>
              <a:rPr sz="2400" spc="-150" dirty="0">
                <a:solidFill>
                  <a:srgbClr val="424242"/>
                </a:solidFill>
                <a:latin typeface="Arial"/>
                <a:cs typeface="Arial"/>
              </a:rPr>
              <a:t>JavaScript, </a:t>
            </a:r>
            <a:r>
              <a:rPr sz="2400" spc="-180" dirty="0">
                <a:solidFill>
                  <a:srgbClr val="424242"/>
                </a:solidFill>
                <a:latin typeface="Arial"/>
                <a:cs typeface="Arial"/>
              </a:rPr>
              <a:t>HTML,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490" dirty="0">
                <a:solidFill>
                  <a:srgbClr val="424242"/>
                </a:solidFill>
                <a:latin typeface="Arial"/>
                <a:cs typeface="Arial"/>
              </a:rPr>
              <a:t>CSS</a:t>
            </a:r>
            <a:endParaRPr sz="2400">
              <a:latin typeface="Arial"/>
              <a:cs typeface="Arial"/>
            </a:endParaRPr>
          </a:p>
          <a:p>
            <a:pPr marL="469265">
              <a:lnSpc>
                <a:spcPts val="2065"/>
              </a:lnSpc>
            </a:pPr>
            <a:r>
              <a:rPr sz="1800" spc="-30" dirty="0">
                <a:solidFill>
                  <a:srgbClr val="424242"/>
                </a:solidFill>
                <a:latin typeface="Arial"/>
                <a:cs typeface="Arial"/>
              </a:rPr>
              <a:t>(or </a:t>
            </a:r>
            <a:r>
              <a:rPr sz="1800" spc="-60" dirty="0">
                <a:solidFill>
                  <a:srgbClr val="424242"/>
                </a:solidFill>
                <a:latin typeface="Arial"/>
                <a:cs typeface="Arial"/>
              </a:rPr>
              <a:t>you've </a:t>
            </a:r>
            <a:r>
              <a:rPr sz="1800" spc="-70" dirty="0">
                <a:solidFill>
                  <a:srgbClr val="424242"/>
                </a:solidFill>
                <a:latin typeface="Arial"/>
                <a:cs typeface="Arial"/>
              </a:rPr>
              <a:t>never </a:t>
            </a:r>
            <a:r>
              <a:rPr sz="1800" spc="-110" dirty="0">
                <a:solidFill>
                  <a:srgbClr val="424242"/>
                </a:solidFill>
                <a:latin typeface="Arial"/>
                <a:cs typeface="Arial"/>
              </a:rPr>
              <a:t>used </a:t>
            </a:r>
            <a:r>
              <a:rPr sz="1800" spc="-80" dirty="0">
                <a:solidFill>
                  <a:srgbClr val="424242"/>
                </a:solidFill>
                <a:latin typeface="Arial"/>
                <a:cs typeface="Arial"/>
              </a:rPr>
              <a:t>these</a:t>
            </a:r>
            <a:r>
              <a:rPr sz="1800" spc="-229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110" dirty="0">
                <a:solidFill>
                  <a:srgbClr val="424242"/>
                </a:solidFill>
                <a:latin typeface="Arial"/>
                <a:cs typeface="Arial"/>
              </a:rPr>
              <a:t>languages)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50">
              <a:latin typeface="Times New Roman"/>
              <a:cs typeface="Times New Roman"/>
            </a:endParaRPr>
          </a:p>
          <a:p>
            <a:pPr marL="469900" marR="5080" indent="-306705">
              <a:lnSpc>
                <a:spcPts val="2850"/>
              </a:lnSpc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215" dirty="0">
                <a:solidFill>
                  <a:srgbClr val="424242"/>
                </a:solidFill>
                <a:latin typeface="Arial"/>
                <a:cs typeface="Arial"/>
              </a:rPr>
              <a:t>A 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good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programmer 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in </a:t>
            </a:r>
            <a:r>
              <a:rPr sz="2400" spc="-25" dirty="0">
                <a:solidFill>
                  <a:srgbClr val="424242"/>
                </a:solidFill>
                <a:latin typeface="Arial"/>
                <a:cs typeface="Arial"/>
              </a:rPr>
              <a:t>at </a:t>
            </a:r>
            <a:r>
              <a:rPr sz="2400" spc="-95" dirty="0">
                <a:solidFill>
                  <a:srgbClr val="424242"/>
                </a:solidFill>
                <a:latin typeface="Arial"/>
                <a:cs typeface="Arial"/>
              </a:rPr>
              <a:t>least 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one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real*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programming</a:t>
            </a:r>
            <a:r>
              <a:rPr sz="2400" spc="-3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40" dirty="0">
                <a:solidFill>
                  <a:srgbClr val="424242"/>
                </a:solidFill>
                <a:latin typeface="Arial"/>
                <a:cs typeface="Arial"/>
              </a:rPr>
              <a:t>language</a:t>
            </a:r>
            <a:endParaRPr sz="2400">
              <a:latin typeface="Arial"/>
              <a:cs typeface="Arial"/>
            </a:endParaRPr>
          </a:p>
          <a:p>
            <a:pPr marL="469265">
              <a:lnSpc>
                <a:spcPts val="2065"/>
              </a:lnSpc>
            </a:pPr>
            <a:r>
              <a:rPr sz="1800" spc="-140" dirty="0">
                <a:solidFill>
                  <a:srgbClr val="424242"/>
                </a:solidFill>
                <a:latin typeface="Arial"/>
                <a:cs typeface="Arial"/>
              </a:rPr>
              <a:t>(Java, </a:t>
            </a:r>
            <a:r>
              <a:rPr sz="1800" spc="-180" dirty="0">
                <a:solidFill>
                  <a:srgbClr val="424242"/>
                </a:solidFill>
                <a:latin typeface="Arial"/>
                <a:cs typeface="Arial"/>
              </a:rPr>
              <a:t>C++,</a:t>
            </a:r>
            <a:r>
              <a:rPr sz="1800" spc="-55" dirty="0">
                <a:solidFill>
                  <a:srgbClr val="424242"/>
                </a:solidFill>
                <a:latin typeface="Arial"/>
                <a:cs typeface="Arial"/>
              </a:rPr>
              <a:t> etc)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50">
              <a:latin typeface="Times New Roman"/>
              <a:cs typeface="Times New Roman"/>
            </a:endParaRPr>
          </a:p>
          <a:p>
            <a:pPr marL="469900" indent="-306705">
              <a:lnSpc>
                <a:spcPts val="2875"/>
              </a:lnSpc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Frustrated</a:t>
            </a:r>
            <a:endParaRPr sz="2400">
              <a:latin typeface="Arial"/>
              <a:cs typeface="Arial"/>
            </a:endParaRPr>
          </a:p>
          <a:p>
            <a:pPr marL="469265">
              <a:lnSpc>
                <a:spcPts val="2155"/>
              </a:lnSpc>
            </a:pPr>
            <a:r>
              <a:rPr sz="1800" spc="-85" dirty="0">
                <a:solidFill>
                  <a:srgbClr val="424242"/>
                </a:solidFill>
                <a:latin typeface="Arial"/>
                <a:cs typeface="Arial"/>
              </a:rPr>
              <a:t>(maybe)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83012" y="2106223"/>
            <a:ext cx="2164870" cy="1437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63838" y="1792871"/>
            <a:ext cx="497840" cy="763905"/>
          </a:xfrm>
          <a:custGeom>
            <a:avLst/>
            <a:gdLst/>
            <a:ahLst/>
            <a:cxnLst/>
            <a:rect l="l" t="t" r="r" b="b"/>
            <a:pathLst>
              <a:path w="497840" h="763905">
                <a:moveTo>
                  <a:pt x="248849" y="763498"/>
                </a:moveTo>
                <a:lnTo>
                  <a:pt x="204849" y="449234"/>
                </a:lnTo>
                <a:lnTo>
                  <a:pt x="0" y="381749"/>
                </a:lnTo>
                <a:lnTo>
                  <a:pt x="204849" y="314264"/>
                </a:lnTo>
                <a:lnTo>
                  <a:pt x="248849" y="0"/>
                </a:lnTo>
                <a:lnTo>
                  <a:pt x="292849" y="314264"/>
                </a:lnTo>
                <a:lnTo>
                  <a:pt x="497699" y="381749"/>
                </a:lnTo>
                <a:lnTo>
                  <a:pt x="292849" y="449234"/>
                </a:lnTo>
                <a:lnTo>
                  <a:pt x="248849" y="763498"/>
                </a:lnTo>
                <a:close/>
              </a:path>
            </a:pathLst>
          </a:custGeom>
          <a:solidFill>
            <a:srgbClr val="F0C1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47882" y="3293118"/>
            <a:ext cx="367665" cy="563880"/>
          </a:xfrm>
          <a:custGeom>
            <a:avLst/>
            <a:gdLst/>
            <a:ahLst/>
            <a:cxnLst/>
            <a:rect l="l" t="t" r="r" b="b"/>
            <a:pathLst>
              <a:path w="367665" h="563879">
                <a:moveTo>
                  <a:pt x="183749" y="563698"/>
                </a:moveTo>
                <a:lnTo>
                  <a:pt x="151274" y="331674"/>
                </a:lnTo>
                <a:lnTo>
                  <a:pt x="0" y="281849"/>
                </a:lnTo>
                <a:lnTo>
                  <a:pt x="151274" y="232024"/>
                </a:lnTo>
                <a:lnTo>
                  <a:pt x="183749" y="0"/>
                </a:lnTo>
                <a:lnTo>
                  <a:pt x="216224" y="232024"/>
                </a:lnTo>
                <a:lnTo>
                  <a:pt x="367499" y="281849"/>
                </a:lnTo>
                <a:lnTo>
                  <a:pt x="216224" y="331674"/>
                </a:lnTo>
                <a:lnTo>
                  <a:pt x="183749" y="563698"/>
                </a:lnTo>
                <a:close/>
              </a:path>
            </a:pathLst>
          </a:custGeom>
          <a:solidFill>
            <a:srgbClr val="F0C1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50311" y="4114741"/>
            <a:ext cx="1430247" cy="18043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55722" y="6366249"/>
            <a:ext cx="28771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15" dirty="0">
                <a:solidFill>
                  <a:srgbClr val="424242"/>
                </a:solidFill>
                <a:latin typeface="Arial"/>
                <a:cs typeface="Arial"/>
              </a:rPr>
              <a:t>*In </a:t>
            </a:r>
            <a:r>
              <a:rPr sz="1400" i="1" spc="-114" dirty="0">
                <a:solidFill>
                  <a:srgbClr val="424242"/>
                </a:solidFill>
                <a:latin typeface="Arial"/>
                <a:cs typeface="Arial"/>
              </a:rPr>
              <a:t>case </a:t>
            </a:r>
            <a:r>
              <a:rPr sz="1400" i="1" spc="-10" dirty="0">
                <a:solidFill>
                  <a:srgbClr val="424242"/>
                </a:solidFill>
                <a:latin typeface="Arial"/>
                <a:cs typeface="Arial"/>
              </a:rPr>
              <a:t>it's </a:t>
            </a:r>
            <a:r>
              <a:rPr sz="1400" i="1" spc="-60" dirty="0">
                <a:solidFill>
                  <a:srgbClr val="424242"/>
                </a:solidFill>
                <a:latin typeface="Arial"/>
                <a:cs typeface="Arial"/>
              </a:rPr>
              <a:t>unclear, </a:t>
            </a:r>
            <a:r>
              <a:rPr sz="1400" i="1" spc="-25" dirty="0">
                <a:solidFill>
                  <a:srgbClr val="424242"/>
                </a:solidFill>
                <a:latin typeface="Arial"/>
                <a:cs typeface="Arial"/>
              </a:rPr>
              <a:t>I'm </a:t>
            </a:r>
            <a:r>
              <a:rPr sz="1400" i="1" spc="-60" dirty="0">
                <a:solidFill>
                  <a:srgbClr val="424242"/>
                </a:solidFill>
                <a:latin typeface="Arial"/>
                <a:cs typeface="Arial"/>
              </a:rPr>
              <a:t>being</a:t>
            </a:r>
            <a:r>
              <a:rPr sz="1400" i="1" spc="-28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400" i="1" spc="-55" dirty="0">
                <a:solidFill>
                  <a:srgbClr val="424242"/>
                </a:solidFill>
                <a:latin typeface="Arial"/>
                <a:cs typeface="Arial"/>
              </a:rPr>
              <a:t>facetious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3273" y="1728162"/>
            <a:ext cx="31286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5" dirty="0"/>
              <a:t>Next</a:t>
            </a:r>
            <a:r>
              <a:rPr sz="4800" spc="-500" dirty="0"/>
              <a:t> </a:t>
            </a:r>
            <a:r>
              <a:rPr sz="4800" spc="-120" dirty="0"/>
              <a:t>time!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563273" y="3201105"/>
            <a:ext cx="5473065" cy="16789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u="heavy" spc="6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Verdana"/>
                <a:cs typeface="Verdana"/>
                <a:hlinkClick r:id="rId2"/>
              </a:rPr>
              <a:t>Homework </a:t>
            </a:r>
            <a:r>
              <a:rPr sz="3600" u="heavy" spc="27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Verdana"/>
                <a:cs typeface="Verdana"/>
                <a:hlinkClick r:id="rId2"/>
              </a:rPr>
              <a:t>0</a:t>
            </a:r>
            <a:r>
              <a:rPr sz="3600" spc="-720" dirty="0">
                <a:solidFill>
                  <a:srgbClr val="0097A7"/>
                </a:solidFill>
                <a:latin typeface="Verdana"/>
                <a:cs typeface="Verdana"/>
                <a:hlinkClick r:id="rId2"/>
              </a:rPr>
              <a:t> </a:t>
            </a:r>
            <a:r>
              <a:rPr sz="3600" spc="-114" dirty="0">
                <a:latin typeface="Verdana"/>
                <a:cs typeface="Verdana"/>
              </a:rPr>
              <a:t>is</a:t>
            </a:r>
            <a:endParaRPr sz="3600">
              <a:latin typeface="Verdana"/>
              <a:cs typeface="Verdana"/>
            </a:endParaRPr>
          </a:p>
          <a:p>
            <a:pPr marL="12700" marR="5080">
              <a:lnSpc>
                <a:spcPct val="100699"/>
              </a:lnSpc>
            </a:pPr>
            <a:r>
              <a:rPr sz="3600" b="1" spc="-140" dirty="0">
                <a:latin typeface="Verdana"/>
                <a:cs typeface="Verdana"/>
              </a:rPr>
              <a:t>out</a:t>
            </a:r>
            <a:r>
              <a:rPr sz="3600" b="1" spc="-450" dirty="0">
                <a:latin typeface="Verdana"/>
                <a:cs typeface="Verdana"/>
              </a:rPr>
              <a:t> </a:t>
            </a:r>
            <a:r>
              <a:rPr sz="3600" b="1" spc="-220" dirty="0">
                <a:latin typeface="Verdana"/>
                <a:cs typeface="Verdana"/>
              </a:rPr>
              <a:t>now,</a:t>
            </a:r>
            <a:r>
              <a:rPr sz="3600" b="1" spc="-445" dirty="0">
                <a:latin typeface="Verdana"/>
                <a:cs typeface="Verdana"/>
              </a:rPr>
              <a:t> </a:t>
            </a:r>
            <a:r>
              <a:rPr sz="3600" spc="75" dirty="0">
                <a:latin typeface="Verdana"/>
                <a:cs typeface="Verdana"/>
              </a:rPr>
              <a:t>due</a:t>
            </a:r>
            <a:r>
              <a:rPr sz="3600" spc="-340" dirty="0">
                <a:latin typeface="Verdana"/>
                <a:cs typeface="Verdana"/>
              </a:rPr>
              <a:t> </a:t>
            </a:r>
            <a:r>
              <a:rPr sz="3600" spc="-25" dirty="0">
                <a:latin typeface="Verdana"/>
                <a:cs typeface="Verdana"/>
              </a:rPr>
              <a:t>this</a:t>
            </a:r>
            <a:r>
              <a:rPr sz="3600" spc="-335" dirty="0">
                <a:latin typeface="Verdana"/>
                <a:cs typeface="Verdana"/>
              </a:rPr>
              <a:t> </a:t>
            </a:r>
            <a:r>
              <a:rPr sz="3600" spc="-60" dirty="0">
                <a:latin typeface="Verdana"/>
                <a:cs typeface="Verdana"/>
              </a:rPr>
              <a:t>Friday  </a:t>
            </a:r>
            <a:r>
              <a:rPr sz="3600" spc="45" dirty="0">
                <a:latin typeface="Verdana"/>
                <a:cs typeface="Verdana"/>
              </a:rPr>
              <a:t>April</a:t>
            </a:r>
            <a:r>
              <a:rPr sz="3600" spc="-330" dirty="0">
                <a:latin typeface="Verdana"/>
                <a:cs typeface="Verdana"/>
              </a:rPr>
              <a:t> </a:t>
            </a:r>
            <a:r>
              <a:rPr sz="3600" spc="-250" dirty="0">
                <a:latin typeface="Verdana"/>
                <a:cs typeface="Verdana"/>
              </a:rPr>
              <a:t>7</a:t>
            </a:r>
            <a:endParaRPr sz="3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3273" y="2923547"/>
            <a:ext cx="45516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5" dirty="0"/>
              <a:t>Overflow</a:t>
            </a:r>
            <a:r>
              <a:rPr sz="4800" spc="-475" dirty="0"/>
              <a:t> </a:t>
            </a:r>
            <a:r>
              <a:rPr sz="4800" spc="-55" dirty="0"/>
              <a:t>slides</a:t>
            </a:r>
            <a:endParaRPr sz="48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3273" y="2556835"/>
            <a:ext cx="6030595" cy="149034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80"/>
              </a:spcBef>
            </a:pPr>
            <a:r>
              <a:rPr sz="4800" spc="-509" dirty="0"/>
              <a:t>Q: </a:t>
            </a:r>
            <a:r>
              <a:rPr sz="4800" spc="15" dirty="0"/>
              <a:t>Why </a:t>
            </a:r>
            <a:r>
              <a:rPr sz="4800" spc="-150" dirty="0"/>
              <a:t>is</a:t>
            </a:r>
            <a:r>
              <a:rPr sz="4800" spc="-844" dirty="0"/>
              <a:t> </a:t>
            </a:r>
            <a:r>
              <a:rPr sz="4800" spc="-130" dirty="0"/>
              <a:t>HTML/CSS  </a:t>
            </a:r>
            <a:r>
              <a:rPr sz="4800" spc="-114" dirty="0"/>
              <a:t>so</a:t>
            </a:r>
            <a:r>
              <a:rPr sz="4800" spc="-434" dirty="0"/>
              <a:t> </a:t>
            </a:r>
            <a:r>
              <a:rPr sz="4800" spc="-155" dirty="0"/>
              <a:t>bizarre??</a:t>
            </a:r>
            <a:endParaRPr sz="48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3273" y="1456700"/>
            <a:ext cx="8069580" cy="369062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80"/>
              </a:spcBef>
            </a:pPr>
            <a:r>
              <a:rPr sz="4800" spc="-495" dirty="0">
                <a:latin typeface="Verdana"/>
                <a:cs typeface="Verdana"/>
              </a:rPr>
              <a:t>A: </a:t>
            </a:r>
            <a:r>
              <a:rPr sz="4800" spc="-75" dirty="0">
                <a:latin typeface="Verdana"/>
                <a:cs typeface="Verdana"/>
              </a:rPr>
              <a:t>There </a:t>
            </a:r>
            <a:r>
              <a:rPr sz="4800" spc="-150" dirty="0">
                <a:latin typeface="Verdana"/>
                <a:cs typeface="Verdana"/>
              </a:rPr>
              <a:t>is </a:t>
            </a:r>
            <a:r>
              <a:rPr sz="4800" spc="50" dirty="0">
                <a:latin typeface="Verdana"/>
                <a:cs typeface="Verdana"/>
              </a:rPr>
              <a:t>one </a:t>
            </a:r>
            <a:r>
              <a:rPr sz="4800" spc="30" dirty="0">
                <a:latin typeface="Verdana"/>
                <a:cs typeface="Verdana"/>
              </a:rPr>
              <a:t>crucial </a:t>
            </a:r>
            <a:r>
              <a:rPr sz="4800" spc="-110" dirty="0">
                <a:latin typeface="Verdana"/>
                <a:cs typeface="Verdana"/>
              </a:rPr>
              <a:t>set  </a:t>
            </a:r>
            <a:r>
              <a:rPr sz="4800" spc="10" dirty="0">
                <a:latin typeface="Verdana"/>
                <a:cs typeface="Verdana"/>
              </a:rPr>
              <a:t>of</a:t>
            </a:r>
            <a:r>
              <a:rPr sz="4800" spc="-445" dirty="0">
                <a:latin typeface="Verdana"/>
                <a:cs typeface="Verdana"/>
              </a:rPr>
              <a:t> </a:t>
            </a:r>
            <a:r>
              <a:rPr sz="4800" spc="-85" dirty="0">
                <a:latin typeface="Verdana"/>
                <a:cs typeface="Verdana"/>
              </a:rPr>
              <a:t>rules</a:t>
            </a:r>
            <a:r>
              <a:rPr sz="4800" spc="-440" dirty="0">
                <a:latin typeface="Verdana"/>
                <a:cs typeface="Verdana"/>
              </a:rPr>
              <a:t> </a:t>
            </a:r>
            <a:r>
              <a:rPr sz="4800" spc="114" dirty="0">
                <a:latin typeface="Verdana"/>
                <a:cs typeface="Verdana"/>
              </a:rPr>
              <a:t>we</a:t>
            </a:r>
            <a:r>
              <a:rPr sz="4800" spc="-440" dirty="0">
                <a:latin typeface="Verdana"/>
                <a:cs typeface="Verdana"/>
              </a:rPr>
              <a:t> </a:t>
            </a:r>
            <a:r>
              <a:rPr sz="4800" spc="-85" dirty="0">
                <a:latin typeface="Verdana"/>
                <a:cs typeface="Verdana"/>
              </a:rPr>
              <a:t>haven't</a:t>
            </a:r>
            <a:r>
              <a:rPr sz="4800" spc="-440" dirty="0">
                <a:latin typeface="Verdana"/>
                <a:cs typeface="Verdana"/>
              </a:rPr>
              <a:t> </a:t>
            </a:r>
            <a:r>
              <a:rPr sz="4800" spc="5" dirty="0">
                <a:latin typeface="Verdana"/>
                <a:cs typeface="Verdana"/>
              </a:rPr>
              <a:t>learned  </a:t>
            </a:r>
            <a:r>
              <a:rPr sz="4800" spc="-385" dirty="0">
                <a:latin typeface="Verdana"/>
                <a:cs typeface="Verdana"/>
              </a:rPr>
              <a:t>yet…</a:t>
            </a:r>
            <a:endParaRPr sz="4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5000">
              <a:latin typeface="Times New Roman"/>
              <a:cs typeface="Times New Roman"/>
            </a:endParaRPr>
          </a:p>
          <a:p>
            <a:pPr marL="712470">
              <a:lnSpc>
                <a:spcPct val="100000"/>
              </a:lnSpc>
            </a:pPr>
            <a:r>
              <a:rPr sz="4800" b="1" spc="-140" dirty="0">
                <a:solidFill>
                  <a:srgbClr val="1267F0"/>
                </a:solidFill>
                <a:latin typeface="Verdana"/>
                <a:cs typeface="Verdana"/>
              </a:rPr>
              <a:t>block </a:t>
            </a:r>
            <a:r>
              <a:rPr sz="4800" spc="-345" dirty="0">
                <a:solidFill>
                  <a:srgbClr val="1267F0"/>
                </a:solidFill>
                <a:latin typeface="Verdana"/>
                <a:cs typeface="Verdana"/>
              </a:rPr>
              <a:t>vs </a:t>
            </a:r>
            <a:r>
              <a:rPr sz="4800" b="1" spc="-175" dirty="0">
                <a:solidFill>
                  <a:srgbClr val="1267F0"/>
                </a:solidFill>
                <a:latin typeface="Verdana"/>
                <a:cs typeface="Verdana"/>
              </a:rPr>
              <a:t>inline</a:t>
            </a:r>
            <a:r>
              <a:rPr sz="4800" b="1" spc="-740" dirty="0">
                <a:solidFill>
                  <a:srgbClr val="1267F0"/>
                </a:solidFill>
                <a:latin typeface="Verdana"/>
                <a:cs typeface="Verdana"/>
              </a:rPr>
              <a:t> </a:t>
            </a:r>
            <a:r>
              <a:rPr sz="4800" spc="-25" dirty="0">
                <a:solidFill>
                  <a:srgbClr val="1267F0"/>
                </a:solidFill>
                <a:latin typeface="Verdana"/>
                <a:cs typeface="Verdana"/>
              </a:rPr>
              <a:t>display</a:t>
            </a:r>
            <a:endParaRPr sz="4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33185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5" dirty="0"/>
              <a:t>What </a:t>
            </a:r>
            <a:r>
              <a:rPr spc="-114" dirty="0"/>
              <a:t>is</a:t>
            </a:r>
            <a:r>
              <a:rPr spc="-785" dirty="0"/>
              <a:t> </a:t>
            </a:r>
            <a:r>
              <a:rPr spc="-45" dirty="0"/>
              <a:t>HTML?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5722" y="1567741"/>
            <a:ext cx="6777990" cy="12827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400" b="1" spc="-220" dirty="0">
                <a:solidFill>
                  <a:srgbClr val="424242"/>
                </a:solidFill>
                <a:latin typeface="Arial"/>
                <a:cs typeface="Arial"/>
              </a:rPr>
              <a:t>HTML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(</a:t>
            </a:r>
            <a:r>
              <a:rPr sz="2400" b="1" spc="-75" dirty="0">
                <a:solidFill>
                  <a:srgbClr val="424242"/>
                </a:solidFill>
                <a:latin typeface="Arial"/>
                <a:cs typeface="Arial"/>
              </a:rPr>
              <a:t>H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yper</a:t>
            </a:r>
            <a:r>
              <a:rPr sz="2400" b="1" spc="-75" dirty="0">
                <a:solidFill>
                  <a:srgbClr val="424242"/>
                </a:solidFill>
                <a:latin typeface="Arial"/>
                <a:cs typeface="Arial"/>
              </a:rPr>
              <a:t>t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ext </a:t>
            </a:r>
            <a:r>
              <a:rPr sz="2400" b="1" spc="-55" dirty="0">
                <a:solidFill>
                  <a:srgbClr val="424242"/>
                </a:solidFill>
                <a:latin typeface="Arial"/>
                <a:cs typeface="Arial"/>
              </a:rPr>
              <a:t>M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arkup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1" spc="-180" dirty="0">
                <a:solidFill>
                  <a:srgbClr val="424242"/>
                </a:solidFill>
                <a:latin typeface="Arial"/>
                <a:cs typeface="Arial"/>
              </a:rPr>
              <a:t>L</a:t>
            </a:r>
            <a:r>
              <a:rPr sz="2400" spc="-180" dirty="0">
                <a:solidFill>
                  <a:srgbClr val="424242"/>
                </a:solidFill>
                <a:latin typeface="Arial"/>
                <a:cs typeface="Arial"/>
              </a:rPr>
              <a:t>anguage)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45" dirty="0">
                <a:solidFill>
                  <a:srgbClr val="424242"/>
                </a:solidFill>
                <a:latin typeface="Arial"/>
                <a:cs typeface="Arial"/>
              </a:rPr>
              <a:t>Describes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b="1" spc="-140" dirty="0">
                <a:solidFill>
                  <a:srgbClr val="424242"/>
                </a:solidFill>
                <a:latin typeface="Arial"/>
                <a:cs typeface="Arial"/>
              </a:rPr>
              <a:t>content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 </a:t>
            </a:r>
            <a:r>
              <a:rPr sz="2400" b="1" spc="-150" dirty="0">
                <a:solidFill>
                  <a:srgbClr val="424242"/>
                </a:solidFill>
                <a:latin typeface="Arial"/>
                <a:cs typeface="Arial"/>
              </a:rPr>
              <a:t>structure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of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web</a:t>
            </a:r>
            <a:r>
              <a:rPr sz="2400" spc="-204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60" dirty="0">
                <a:solidFill>
                  <a:srgbClr val="424242"/>
                </a:solidFill>
                <a:latin typeface="Arial"/>
                <a:cs typeface="Arial"/>
              </a:rPr>
              <a:t>page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95" dirty="0">
                <a:solidFill>
                  <a:srgbClr val="424242"/>
                </a:solidFill>
                <a:latin typeface="Arial"/>
                <a:cs typeface="Arial"/>
              </a:rPr>
              <a:t>Made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up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of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building </a:t>
            </a:r>
            <a:r>
              <a:rPr sz="2400" spc="-120" dirty="0">
                <a:solidFill>
                  <a:srgbClr val="424242"/>
                </a:solidFill>
                <a:latin typeface="Arial"/>
                <a:cs typeface="Arial"/>
              </a:rPr>
              <a:t>blocks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called</a:t>
            </a:r>
            <a:r>
              <a:rPr sz="2400" spc="-34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1" spc="-140" dirty="0">
                <a:solidFill>
                  <a:srgbClr val="424242"/>
                </a:solidFill>
                <a:latin typeface="Arial"/>
                <a:cs typeface="Arial"/>
              </a:rPr>
              <a:t>elements</a:t>
            </a:r>
            <a:r>
              <a:rPr sz="2400" spc="-140" dirty="0">
                <a:solidFill>
                  <a:srgbClr val="424242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5722" y="3087003"/>
            <a:ext cx="7313295" cy="3305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65" dirty="0">
                <a:solidFill>
                  <a:srgbClr val="3369E8"/>
                </a:solidFill>
                <a:latin typeface="Arial"/>
                <a:cs typeface="Arial"/>
              </a:rPr>
              <a:t>&lt;p&gt;</a:t>
            </a:r>
            <a:endParaRPr sz="3600">
              <a:latin typeface="Arial"/>
              <a:cs typeface="Arial"/>
            </a:endParaRPr>
          </a:p>
          <a:p>
            <a:pPr marL="514350">
              <a:lnSpc>
                <a:spcPct val="100000"/>
              </a:lnSpc>
              <a:spcBef>
                <a:spcPts val="30"/>
              </a:spcBef>
              <a:tabLst>
                <a:tab pos="1767839" algn="l"/>
                <a:tab pos="2526030" algn="l"/>
              </a:tabLst>
            </a:pPr>
            <a:r>
              <a:rPr sz="3600" spc="-480" dirty="0">
                <a:latin typeface="Arial"/>
                <a:cs typeface="Arial"/>
              </a:rPr>
              <a:t>HTML	</a:t>
            </a:r>
            <a:r>
              <a:rPr sz="3600" spc="670" dirty="0">
                <a:latin typeface="Arial"/>
                <a:cs typeface="Arial"/>
              </a:rPr>
              <a:t>is	</a:t>
            </a:r>
            <a:r>
              <a:rPr sz="3600" b="1" spc="-40" dirty="0">
                <a:solidFill>
                  <a:srgbClr val="009924"/>
                </a:solidFill>
                <a:latin typeface="Arial"/>
                <a:cs typeface="Arial"/>
              </a:rPr>
              <a:t>&lt;em&gt;</a:t>
            </a:r>
            <a:r>
              <a:rPr sz="3600" spc="-40" dirty="0">
                <a:latin typeface="Arial"/>
                <a:cs typeface="Arial"/>
              </a:rPr>
              <a:t>awesome!!!</a:t>
            </a:r>
            <a:r>
              <a:rPr sz="3600" b="1" spc="-40" dirty="0">
                <a:solidFill>
                  <a:srgbClr val="009924"/>
                </a:solidFill>
                <a:latin typeface="Arial"/>
                <a:cs typeface="Arial"/>
              </a:rPr>
              <a:t>&lt;/em&gt;</a:t>
            </a:r>
            <a:endParaRPr sz="3600">
              <a:latin typeface="Arial"/>
              <a:cs typeface="Arial"/>
            </a:endParaRPr>
          </a:p>
          <a:p>
            <a:pPr marL="514984">
              <a:lnSpc>
                <a:spcPct val="100000"/>
              </a:lnSpc>
              <a:spcBef>
                <a:spcPts val="30"/>
              </a:spcBef>
              <a:tabLst>
                <a:tab pos="1768475" algn="l"/>
                <a:tab pos="5779135" algn="l"/>
              </a:tabLst>
            </a:pPr>
            <a:r>
              <a:rPr sz="3600" b="1" spc="-155" dirty="0">
                <a:solidFill>
                  <a:srgbClr val="009924"/>
                </a:solidFill>
                <a:latin typeface="Arial"/>
                <a:cs typeface="Arial"/>
              </a:rPr>
              <a:t>&lt;img	</a:t>
            </a:r>
            <a:r>
              <a:rPr sz="3600" b="1" spc="15" dirty="0">
                <a:solidFill>
                  <a:srgbClr val="009924"/>
                </a:solidFill>
                <a:latin typeface="Arial"/>
                <a:cs typeface="Arial"/>
              </a:rPr>
              <a:t>src="puppy.png"	</a:t>
            </a:r>
            <a:r>
              <a:rPr sz="3600" b="1" spc="420" dirty="0">
                <a:solidFill>
                  <a:srgbClr val="009924"/>
                </a:solidFill>
                <a:latin typeface="Arial"/>
                <a:cs typeface="Arial"/>
              </a:rPr>
              <a:t>/&gt;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3600" b="1" spc="120" dirty="0">
                <a:solidFill>
                  <a:srgbClr val="3369E8"/>
                </a:solidFill>
                <a:latin typeface="Arial"/>
                <a:cs typeface="Arial"/>
              </a:rPr>
              <a:t>&lt;/p&gt;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550">
              <a:latin typeface="Times New Roman"/>
              <a:cs typeface="Times New Roman"/>
            </a:endParaRPr>
          </a:p>
          <a:p>
            <a:pPr marL="1162050">
              <a:lnSpc>
                <a:spcPct val="100000"/>
              </a:lnSpc>
              <a:spcBef>
                <a:spcPts val="5"/>
              </a:spcBef>
            </a:pPr>
            <a:r>
              <a:rPr sz="3600" b="1" spc="-325" dirty="0">
                <a:latin typeface="Arial"/>
                <a:cs typeface="Arial"/>
              </a:rPr>
              <a:t>And </a:t>
            </a:r>
            <a:r>
              <a:rPr sz="3600" b="1" spc="-150" dirty="0">
                <a:latin typeface="Arial"/>
                <a:cs typeface="Arial"/>
              </a:rPr>
              <a:t>there </a:t>
            </a:r>
            <a:r>
              <a:rPr sz="3600" b="1" spc="-185" dirty="0">
                <a:latin typeface="Arial"/>
                <a:cs typeface="Arial"/>
              </a:rPr>
              <a:t>are </a:t>
            </a:r>
            <a:r>
              <a:rPr sz="3600" b="1" spc="-180" dirty="0">
                <a:latin typeface="Arial"/>
                <a:cs typeface="Arial"/>
              </a:rPr>
              <a:t>3 </a:t>
            </a:r>
            <a:r>
              <a:rPr sz="3600" b="1" spc="-340" dirty="0">
                <a:latin typeface="Arial"/>
                <a:cs typeface="Arial"/>
              </a:rPr>
              <a:t>basic</a:t>
            </a:r>
            <a:r>
              <a:rPr sz="3600" b="1" spc="-155" dirty="0">
                <a:latin typeface="Arial"/>
                <a:cs typeface="Arial"/>
              </a:rPr>
              <a:t> </a:t>
            </a:r>
            <a:r>
              <a:rPr sz="3600" b="1" spc="-225" dirty="0">
                <a:latin typeface="Arial"/>
                <a:cs typeface="Arial"/>
              </a:rPr>
              <a:t>types.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55067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Types </a:t>
            </a:r>
            <a:r>
              <a:rPr spc="5" dirty="0"/>
              <a:t>of </a:t>
            </a:r>
            <a:r>
              <a:rPr spc="50" dirty="0"/>
              <a:t>HTML</a:t>
            </a:r>
            <a:r>
              <a:rPr spc="-930" dirty="0"/>
              <a:t> </a:t>
            </a:r>
            <a:r>
              <a:rPr spc="10" dirty="0"/>
              <a:t>elements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7123" y="1544110"/>
            <a:ext cx="8299450" cy="4711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44805">
              <a:lnSpc>
                <a:spcPct val="114599"/>
              </a:lnSpc>
              <a:spcBef>
                <a:spcPts val="100"/>
              </a:spcBef>
            </a:pPr>
            <a:r>
              <a:rPr sz="2400" spc="-225" dirty="0">
                <a:solidFill>
                  <a:srgbClr val="424242"/>
                </a:solidFill>
                <a:latin typeface="Arial"/>
                <a:cs typeface="Arial"/>
              </a:rPr>
              <a:t>Each </a:t>
            </a:r>
            <a:r>
              <a:rPr sz="2400" spc="-210" dirty="0">
                <a:solidFill>
                  <a:srgbClr val="424242"/>
                </a:solidFill>
                <a:latin typeface="Arial"/>
                <a:cs typeface="Arial"/>
              </a:rPr>
              <a:t>HTML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element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is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categorized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by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spc="-210" dirty="0">
                <a:solidFill>
                  <a:srgbClr val="424242"/>
                </a:solidFill>
                <a:latin typeface="Arial"/>
                <a:cs typeface="Arial"/>
              </a:rPr>
              <a:t>HTML </a:t>
            </a:r>
            <a:r>
              <a:rPr sz="2400" spc="-170" dirty="0">
                <a:solidFill>
                  <a:srgbClr val="424242"/>
                </a:solidFill>
                <a:latin typeface="Arial"/>
                <a:cs typeface="Arial"/>
              </a:rPr>
              <a:t>spec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into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one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of  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three-ish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categories:</a:t>
            </a:r>
            <a:endParaRPr sz="2400">
              <a:latin typeface="Arial"/>
              <a:cs typeface="Arial"/>
            </a:endParaRPr>
          </a:p>
          <a:p>
            <a:pPr marL="927100" indent="-460375">
              <a:lnSpc>
                <a:spcPct val="100000"/>
              </a:lnSpc>
              <a:spcBef>
                <a:spcPts val="1420"/>
              </a:spcBef>
              <a:buFont typeface="Arial"/>
              <a:buAutoNum type="arabicPeriod"/>
              <a:tabLst>
                <a:tab pos="926465" algn="l"/>
                <a:tab pos="927100" algn="l"/>
              </a:tabLst>
            </a:pPr>
            <a:r>
              <a:rPr sz="2400" b="1" spc="-185" dirty="0">
                <a:solidFill>
                  <a:srgbClr val="424242"/>
                </a:solidFill>
                <a:latin typeface="Arial"/>
                <a:cs typeface="Arial"/>
              </a:rPr>
              <a:t>block: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large </a:t>
            </a:r>
            <a:r>
              <a:rPr sz="2400" spc="-120" dirty="0">
                <a:solidFill>
                  <a:srgbClr val="424242"/>
                </a:solidFill>
                <a:latin typeface="Arial"/>
                <a:cs typeface="Arial"/>
              </a:rPr>
              <a:t>blocks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of </a:t>
            </a:r>
            <a:r>
              <a:rPr sz="2400" spc="-50" dirty="0">
                <a:solidFill>
                  <a:srgbClr val="424242"/>
                </a:solidFill>
                <a:latin typeface="Arial"/>
                <a:cs typeface="Arial"/>
              </a:rPr>
              <a:t>content, </a:t>
            </a:r>
            <a:r>
              <a:rPr sz="2400" spc="-180" dirty="0">
                <a:solidFill>
                  <a:srgbClr val="424242"/>
                </a:solidFill>
                <a:latin typeface="Arial"/>
                <a:cs typeface="Arial"/>
              </a:rPr>
              <a:t>has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height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</a:t>
            </a:r>
            <a:r>
              <a:rPr sz="2400" spc="-31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width</a:t>
            </a:r>
            <a:endParaRPr sz="2400">
              <a:latin typeface="Arial"/>
              <a:cs typeface="Arial"/>
            </a:endParaRPr>
          </a:p>
          <a:p>
            <a:pPr marL="926465">
              <a:lnSpc>
                <a:spcPct val="100000"/>
              </a:lnSpc>
              <a:spcBef>
                <a:spcPts val="395"/>
              </a:spcBef>
              <a:tabLst>
                <a:tab pos="1764664" algn="l"/>
                <a:tab pos="2769235" algn="l"/>
                <a:tab pos="5108575" algn="l"/>
                <a:tab pos="6111875" algn="l"/>
                <a:tab pos="7114540" algn="l"/>
              </a:tabLst>
            </a:pPr>
            <a:r>
              <a:rPr sz="2400" b="1" spc="-110" dirty="0">
                <a:latin typeface="Arial"/>
                <a:cs typeface="Arial"/>
              </a:rPr>
              <a:t>&lt;p</a:t>
            </a:r>
            <a:r>
              <a:rPr sz="2400" b="1" spc="-105" dirty="0">
                <a:latin typeface="Arial"/>
                <a:cs typeface="Arial"/>
              </a:rPr>
              <a:t>&gt;</a:t>
            </a:r>
            <a:r>
              <a:rPr sz="2400" spc="650" dirty="0">
                <a:latin typeface="Arial"/>
                <a:cs typeface="Arial"/>
              </a:rPr>
              <a:t>,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b="1" spc="-90" dirty="0">
                <a:latin typeface="Arial"/>
                <a:cs typeface="Arial"/>
              </a:rPr>
              <a:t>&lt;h1</a:t>
            </a:r>
            <a:r>
              <a:rPr sz="2400" b="1" spc="-80" dirty="0">
                <a:latin typeface="Arial"/>
                <a:cs typeface="Arial"/>
              </a:rPr>
              <a:t>&gt;</a:t>
            </a:r>
            <a:r>
              <a:rPr sz="2400" spc="650" dirty="0">
                <a:latin typeface="Arial"/>
                <a:cs typeface="Arial"/>
              </a:rPr>
              <a:t>,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160" dirty="0">
                <a:latin typeface="Arial"/>
                <a:cs typeface="Arial"/>
              </a:rPr>
              <a:t>&lt;blockquote&gt;</a:t>
            </a:r>
            <a:r>
              <a:rPr sz="2400" spc="90" dirty="0">
                <a:latin typeface="Arial"/>
                <a:cs typeface="Arial"/>
              </a:rPr>
              <a:t>,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270" dirty="0">
                <a:latin typeface="Arial"/>
                <a:cs typeface="Arial"/>
              </a:rPr>
              <a:t>&lt;ol&gt;</a:t>
            </a:r>
            <a:r>
              <a:rPr sz="2400" spc="155" dirty="0">
                <a:latin typeface="Arial"/>
                <a:cs typeface="Arial"/>
              </a:rPr>
              <a:t>,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270" dirty="0">
                <a:latin typeface="Arial"/>
                <a:cs typeface="Arial"/>
              </a:rPr>
              <a:t>&lt;ul&gt;</a:t>
            </a:r>
            <a:r>
              <a:rPr sz="2400" spc="155" dirty="0">
                <a:latin typeface="Arial"/>
                <a:cs typeface="Arial"/>
              </a:rPr>
              <a:t>,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170" dirty="0">
                <a:latin typeface="Arial"/>
                <a:cs typeface="Arial"/>
              </a:rPr>
              <a:t>&lt;table&gt;</a:t>
            </a:r>
            <a:endParaRPr sz="2400">
              <a:latin typeface="Arial"/>
              <a:cs typeface="Arial"/>
            </a:endParaRPr>
          </a:p>
          <a:p>
            <a:pPr marL="927100" indent="-460375">
              <a:lnSpc>
                <a:spcPct val="100000"/>
              </a:lnSpc>
              <a:spcBef>
                <a:spcPts val="1420"/>
              </a:spcBef>
              <a:buFont typeface="Arial"/>
              <a:buAutoNum type="arabicPeriod" startAt="2"/>
              <a:tabLst>
                <a:tab pos="926465" algn="l"/>
                <a:tab pos="927100" algn="l"/>
              </a:tabLst>
            </a:pPr>
            <a:r>
              <a:rPr sz="2400" b="1" spc="-130" dirty="0">
                <a:solidFill>
                  <a:srgbClr val="424242"/>
                </a:solidFill>
                <a:latin typeface="Arial"/>
                <a:cs typeface="Arial"/>
              </a:rPr>
              <a:t>inline: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small </a:t>
            </a:r>
            <a:r>
              <a:rPr sz="2400" spc="-60" dirty="0">
                <a:solidFill>
                  <a:srgbClr val="424242"/>
                </a:solidFill>
                <a:latin typeface="Arial"/>
                <a:cs typeface="Arial"/>
              </a:rPr>
              <a:t>amount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of</a:t>
            </a:r>
            <a:r>
              <a:rPr sz="2400" spc="-50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424242"/>
                </a:solidFill>
                <a:latin typeface="Arial"/>
                <a:cs typeface="Arial"/>
              </a:rPr>
              <a:t>content,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no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height </a:t>
            </a:r>
            <a:r>
              <a:rPr sz="2400" spc="-20" dirty="0">
                <a:solidFill>
                  <a:srgbClr val="424242"/>
                </a:solidFill>
                <a:latin typeface="Arial"/>
                <a:cs typeface="Arial"/>
              </a:rPr>
              <a:t>or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width</a:t>
            </a:r>
            <a:endParaRPr sz="2400">
              <a:latin typeface="Arial"/>
              <a:cs typeface="Arial"/>
            </a:endParaRPr>
          </a:p>
          <a:p>
            <a:pPr marL="926465">
              <a:lnSpc>
                <a:spcPct val="100000"/>
              </a:lnSpc>
              <a:spcBef>
                <a:spcPts val="395"/>
              </a:spcBef>
              <a:tabLst>
                <a:tab pos="1762125" algn="l"/>
                <a:tab pos="2769870" algn="l"/>
              </a:tabLst>
            </a:pPr>
            <a:r>
              <a:rPr sz="2400" spc="110" dirty="0">
                <a:latin typeface="Arial"/>
                <a:cs typeface="Arial"/>
              </a:rPr>
              <a:t>&lt;a&gt;,	</a:t>
            </a:r>
            <a:r>
              <a:rPr sz="2400" spc="-50" dirty="0">
                <a:latin typeface="Arial"/>
                <a:cs typeface="Arial"/>
              </a:rPr>
              <a:t>&lt;em&gt;,	</a:t>
            </a:r>
            <a:r>
              <a:rPr sz="2400" b="1" spc="90" dirty="0">
                <a:latin typeface="Arial"/>
                <a:cs typeface="Arial"/>
              </a:rPr>
              <a:t>&lt;strong&gt;</a:t>
            </a:r>
            <a:r>
              <a:rPr sz="2400" spc="90" dirty="0">
                <a:latin typeface="Arial"/>
                <a:cs typeface="Arial"/>
              </a:rPr>
              <a:t>,&lt;br&gt;</a:t>
            </a:r>
            <a:endParaRPr sz="2400">
              <a:latin typeface="Arial"/>
              <a:cs typeface="Arial"/>
            </a:endParaRPr>
          </a:p>
          <a:p>
            <a:pPr marL="1384300" lvl="1" indent="-452120">
              <a:lnSpc>
                <a:spcPct val="100000"/>
              </a:lnSpc>
              <a:spcBef>
                <a:spcPts val="1420"/>
              </a:spcBef>
              <a:buFont typeface="Arial"/>
              <a:buAutoNum type="alphaLcPeriod"/>
              <a:tabLst>
                <a:tab pos="1383665" algn="l"/>
                <a:tab pos="1384300" algn="l"/>
              </a:tabLst>
            </a:pPr>
            <a:r>
              <a:rPr sz="2400" b="1" spc="-125" dirty="0">
                <a:solidFill>
                  <a:srgbClr val="424242"/>
                </a:solidFill>
                <a:latin typeface="Arial"/>
                <a:cs typeface="Arial"/>
              </a:rPr>
              <a:t>inline </a:t>
            </a:r>
            <a:r>
              <a:rPr sz="2400" b="1" spc="-185" dirty="0">
                <a:solidFill>
                  <a:srgbClr val="424242"/>
                </a:solidFill>
                <a:latin typeface="Arial"/>
                <a:cs typeface="Arial"/>
              </a:rPr>
              <a:t>block: </a:t>
            </a:r>
            <a:r>
              <a:rPr sz="2400" spc="-45" dirty="0">
                <a:solidFill>
                  <a:srgbClr val="424242"/>
                </a:solidFill>
                <a:latin typeface="Arial"/>
                <a:cs typeface="Arial"/>
              </a:rPr>
              <a:t>inline content </a:t>
            </a:r>
            <a:r>
              <a:rPr sz="2400" spc="10" dirty="0">
                <a:solidFill>
                  <a:srgbClr val="424242"/>
                </a:solidFill>
                <a:latin typeface="Arial"/>
                <a:cs typeface="Arial"/>
              </a:rPr>
              <a:t>with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height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</a:t>
            </a:r>
            <a:r>
              <a:rPr sz="2400" spc="-42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width</a:t>
            </a:r>
            <a:endParaRPr sz="2400">
              <a:latin typeface="Arial"/>
              <a:cs typeface="Arial"/>
            </a:endParaRPr>
          </a:p>
          <a:p>
            <a:pPr marL="1383665">
              <a:lnSpc>
                <a:spcPct val="100000"/>
              </a:lnSpc>
              <a:spcBef>
                <a:spcPts val="395"/>
              </a:spcBef>
            </a:pPr>
            <a:r>
              <a:rPr sz="2400" spc="-20" dirty="0">
                <a:latin typeface="Arial"/>
                <a:cs typeface="Arial"/>
              </a:rPr>
              <a:t>&lt;img&gt;</a:t>
            </a:r>
            <a:endParaRPr sz="2400">
              <a:latin typeface="Arial"/>
              <a:cs typeface="Arial"/>
            </a:endParaRPr>
          </a:p>
          <a:p>
            <a:pPr marL="927100" indent="-460375">
              <a:lnSpc>
                <a:spcPct val="100000"/>
              </a:lnSpc>
              <a:spcBef>
                <a:spcPts val="1420"/>
              </a:spcBef>
              <a:buAutoNum type="arabicPeriod" startAt="3"/>
              <a:tabLst>
                <a:tab pos="926465" algn="l"/>
                <a:tab pos="927100" algn="l"/>
              </a:tabLst>
            </a:pP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metadata: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information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about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spc="-140" dirty="0">
                <a:solidFill>
                  <a:srgbClr val="424242"/>
                </a:solidFill>
                <a:latin typeface="Arial"/>
                <a:cs typeface="Arial"/>
              </a:rPr>
              <a:t>page,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usually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not</a:t>
            </a:r>
            <a:r>
              <a:rPr sz="2400" spc="-459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visible</a:t>
            </a:r>
            <a:endParaRPr sz="2400">
              <a:latin typeface="Arial"/>
              <a:cs typeface="Arial"/>
            </a:endParaRPr>
          </a:p>
          <a:p>
            <a:pPr marL="926465">
              <a:lnSpc>
                <a:spcPct val="100000"/>
              </a:lnSpc>
              <a:spcBef>
                <a:spcPts val="395"/>
              </a:spcBef>
              <a:tabLst>
                <a:tab pos="2433955" algn="l"/>
              </a:tabLst>
            </a:pPr>
            <a:r>
              <a:rPr sz="2400" b="1" spc="345" dirty="0">
                <a:solidFill>
                  <a:srgbClr val="424242"/>
                </a:solidFill>
                <a:latin typeface="Arial"/>
                <a:cs typeface="Arial"/>
              </a:rPr>
              <a:t>&lt;title&gt;</a:t>
            </a:r>
            <a:r>
              <a:rPr sz="2400" spc="345" dirty="0">
                <a:solidFill>
                  <a:srgbClr val="424242"/>
                </a:solidFill>
                <a:latin typeface="Arial"/>
                <a:cs typeface="Arial"/>
              </a:rPr>
              <a:t>,	</a:t>
            </a:r>
            <a:r>
              <a:rPr sz="2400" spc="-45" dirty="0">
                <a:solidFill>
                  <a:srgbClr val="424242"/>
                </a:solidFill>
                <a:latin typeface="Arial"/>
                <a:cs typeface="Arial"/>
              </a:rPr>
              <a:t>&lt;meta&gt;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35153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5" dirty="0"/>
              <a:t>Block</a:t>
            </a:r>
            <a:r>
              <a:rPr spc="-385" dirty="0"/>
              <a:t> </a:t>
            </a:r>
            <a:r>
              <a:rPr spc="10" dirty="0"/>
              <a:t>elements</a:t>
            </a:r>
          </a:p>
        </p:txBody>
      </p:sp>
      <p:sp>
        <p:nvSpPr>
          <p:cNvPr id="3" name="object 3"/>
          <p:cNvSpPr/>
          <p:nvPr/>
        </p:nvSpPr>
        <p:spPr>
          <a:xfrm>
            <a:off x="4931715" y="3189168"/>
            <a:ext cx="3245485" cy="2390775"/>
          </a:xfrm>
          <a:custGeom>
            <a:avLst/>
            <a:gdLst/>
            <a:ahLst/>
            <a:cxnLst/>
            <a:rect l="l" t="t" r="r" b="b"/>
            <a:pathLst>
              <a:path w="3245484" h="2390775">
                <a:moveTo>
                  <a:pt x="0" y="132774"/>
                </a:moveTo>
                <a:lnTo>
                  <a:pt x="6769" y="90809"/>
                </a:lnTo>
                <a:lnTo>
                  <a:pt x="25619" y="54361"/>
                </a:lnTo>
                <a:lnTo>
                  <a:pt x="54361" y="25619"/>
                </a:lnTo>
                <a:lnTo>
                  <a:pt x="90809" y="6769"/>
                </a:lnTo>
                <a:lnTo>
                  <a:pt x="132774" y="0"/>
                </a:lnTo>
                <a:lnTo>
                  <a:pt x="3112618" y="0"/>
                </a:lnTo>
                <a:lnTo>
                  <a:pt x="3163418" y="10112"/>
                </a:lnTo>
                <a:lnTo>
                  <a:pt x="3206493" y="38899"/>
                </a:lnTo>
                <a:lnTo>
                  <a:pt x="3235280" y="81974"/>
                </a:lnTo>
                <a:lnTo>
                  <a:pt x="3245393" y="132774"/>
                </a:lnTo>
                <a:lnTo>
                  <a:pt x="3245393" y="2257620"/>
                </a:lnTo>
                <a:lnTo>
                  <a:pt x="3238624" y="2299585"/>
                </a:lnTo>
                <a:lnTo>
                  <a:pt x="3219774" y="2336033"/>
                </a:lnTo>
                <a:lnTo>
                  <a:pt x="3191031" y="2364776"/>
                </a:lnTo>
                <a:lnTo>
                  <a:pt x="3154584" y="2383625"/>
                </a:lnTo>
                <a:lnTo>
                  <a:pt x="3112618" y="2390395"/>
                </a:lnTo>
                <a:lnTo>
                  <a:pt x="132774" y="2390395"/>
                </a:lnTo>
                <a:lnTo>
                  <a:pt x="90809" y="2383625"/>
                </a:lnTo>
                <a:lnTo>
                  <a:pt x="54361" y="2364776"/>
                </a:lnTo>
                <a:lnTo>
                  <a:pt x="25619" y="2336033"/>
                </a:lnTo>
                <a:lnTo>
                  <a:pt x="6769" y="2299585"/>
                </a:lnTo>
                <a:lnTo>
                  <a:pt x="0" y="2257620"/>
                </a:lnTo>
                <a:lnTo>
                  <a:pt x="0" y="13277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00524" y="1602869"/>
            <a:ext cx="7380605" cy="453009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Examples: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  <a:tabLst>
                <a:tab pos="847725" algn="l"/>
                <a:tab pos="1851025" algn="l"/>
                <a:tab pos="4190365" algn="l"/>
                <a:tab pos="5193030" algn="l"/>
                <a:tab pos="6195695" algn="l"/>
              </a:tabLst>
            </a:pPr>
            <a:r>
              <a:rPr sz="2400" spc="130" dirty="0">
                <a:latin typeface="Arial"/>
                <a:cs typeface="Arial"/>
              </a:rPr>
              <a:t>&lt;p&gt;</a:t>
            </a:r>
            <a:r>
              <a:rPr sz="2400" spc="65" dirty="0">
                <a:latin typeface="Arial"/>
                <a:cs typeface="Arial"/>
              </a:rPr>
              <a:t>,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95" dirty="0">
                <a:latin typeface="Arial"/>
                <a:cs typeface="Arial"/>
              </a:rPr>
              <a:t>&lt;h1&gt;</a:t>
            </a:r>
            <a:r>
              <a:rPr sz="2400" spc="45" dirty="0">
                <a:latin typeface="Arial"/>
                <a:cs typeface="Arial"/>
              </a:rPr>
              <a:t>,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160" dirty="0">
                <a:latin typeface="Arial"/>
                <a:cs typeface="Arial"/>
              </a:rPr>
              <a:t>&lt;blockquote&gt;</a:t>
            </a:r>
            <a:r>
              <a:rPr sz="2400" spc="90" dirty="0">
                <a:latin typeface="Arial"/>
                <a:cs typeface="Arial"/>
              </a:rPr>
              <a:t>,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270" dirty="0">
                <a:latin typeface="Arial"/>
                <a:cs typeface="Arial"/>
              </a:rPr>
              <a:t>&lt;ol&gt;</a:t>
            </a:r>
            <a:r>
              <a:rPr sz="2400" spc="155" dirty="0">
                <a:latin typeface="Arial"/>
                <a:cs typeface="Arial"/>
              </a:rPr>
              <a:t>,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270" dirty="0">
                <a:latin typeface="Arial"/>
                <a:cs typeface="Arial"/>
              </a:rPr>
              <a:t>&lt;ul&gt;</a:t>
            </a:r>
            <a:r>
              <a:rPr sz="2400" spc="155" dirty="0">
                <a:latin typeface="Arial"/>
                <a:cs typeface="Arial"/>
              </a:rPr>
              <a:t>,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170" dirty="0">
                <a:latin typeface="Arial"/>
                <a:cs typeface="Arial"/>
              </a:rPr>
              <a:t>&lt;table&gt;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350">
              <a:latin typeface="Times New Roman"/>
              <a:cs typeface="Times New Roman"/>
            </a:endParaRPr>
          </a:p>
          <a:p>
            <a:pPr marL="406400" marR="3951604" indent="-321945">
              <a:lnSpc>
                <a:spcPct val="114100"/>
              </a:lnSpc>
              <a:buChar char="-"/>
              <a:tabLst>
                <a:tab pos="406400" algn="l"/>
                <a:tab pos="407034" algn="l"/>
              </a:tabLst>
            </a:pP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Take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up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dirty="0">
                <a:solidFill>
                  <a:srgbClr val="424242"/>
                </a:solidFill>
                <a:latin typeface="Arial"/>
                <a:cs typeface="Arial"/>
              </a:rPr>
              <a:t>full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width</a:t>
            </a:r>
            <a:r>
              <a:rPr sz="2400" spc="-39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of 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page </a:t>
            </a:r>
            <a:r>
              <a:rPr sz="2400" spc="-140" dirty="0">
                <a:solidFill>
                  <a:srgbClr val="424242"/>
                </a:solidFill>
                <a:latin typeface="Arial"/>
                <a:cs typeface="Arial"/>
              </a:rPr>
              <a:t>(</a:t>
            </a:r>
            <a:r>
              <a:rPr sz="2400" b="1" spc="-140" dirty="0">
                <a:solidFill>
                  <a:srgbClr val="424242"/>
                </a:solidFill>
                <a:latin typeface="Arial"/>
                <a:cs typeface="Arial"/>
              </a:rPr>
              <a:t>flows </a:t>
            </a:r>
            <a:r>
              <a:rPr sz="2400" b="1" spc="-114" dirty="0">
                <a:solidFill>
                  <a:srgbClr val="424242"/>
                </a:solidFill>
                <a:latin typeface="Arial"/>
                <a:cs typeface="Arial"/>
              </a:rPr>
              <a:t>top </a:t>
            </a:r>
            <a:r>
              <a:rPr sz="2400" b="1" spc="-80" dirty="0">
                <a:solidFill>
                  <a:srgbClr val="424242"/>
                </a:solidFill>
                <a:latin typeface="Arial"/>
                <a:cs typeface="Arial"/>
              </a:rPr>
              <a:t>to  </a:t>
            </a:r>
            <a:r>
              <a:rPr sz="2400" b="1" spc="-110" dirty="0">
                <a:solidFill>
                  <a:srgbClr val="424242"/>
                </a:solidFill>
                <a:latin typeface="Arial"/>
                <a:cs typeface="Arial"/>
              </a:rPr>
              <a:t>bottom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 marL="406400" indent="-321945">
              <a:lnSpc>
                <a:spcPct val="100000"/>
              </a:lnSpc>
              <a:spcBef>
                <a:spcPts val="1420"/>
              </a:spcBef>
              <a:buChar char="-"/>
              <a:tabLst>
                <a:tab pos="406400" algn="l"/>
                <a:tab pos="407034" algn="l"/>
              </a:tabLst>
            </a:pPr>
            <a:r>
              <a:rPr sz="2400" spc="-175" dirty="0">
                <a:solidFill>
                  <a:srgbClr val="424242"/>
                </a:solidFill>
                <a:latin typeface="Arial"/>
                <a:cs typeface="Arial"/>
              </a:rPr>
              <a:t>Have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 </a:t>
            </a:r>
            <a:r>
              <a:rPr sz="2400" spc="225" dirty="0">
                <a:solidFill>
                  <a:srgbClr val="424242"/>
                </a:solidFill>
                <a:latin typeface="Arial"/>
                <a:cs typeface="Arial"/>
              </a:rPr>
              <a:t>height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</a:t>
            </a:r>
            <a:endParaRPr sz="2400">
              <a:latin typeface="Arial"/>
              <a:cs typeface="Arial"/>
            </a:endParaRPr>
          </a:p>
          <a:p>
            <a:pPr marL="406400">
              <a:lnSpc>
                <a:spcPct val="100000"/>
              </a:lnSpc>
              <a:spcBef>
                <a:spcPts val="395"/>
              </a:spcBef>
            </a:pPr>
            <a:r>
              <a:rPr sz="2400" spc="190" dirty="0">
                <a:solidFill>
                  <a:srgbClr val="424242"/>
                </a:solidFill>
                <a:latin typeface="Arial"/>
                <a:cs typeface="Arial"/>
              </a:rPr>
              <a:t>width</a:t>
            </a:r>
            <a:endParaRPr sz="2400">
              <a:latin typeface="Arial"/>
              <a:cs typeface="Arial"/>
            </a:endParaRPr>
          </a:p>
          <a:p>
            <a:pPr marL="406400" marR="4023995" indent="-321945">
              <a:lnSpc>
                <a:spcPct val="113700"/>
              </a:lnSpc>
              <a:spcBef>
                <a:spcPts val="1030"/>
              </a:spcBef>
              <a:buChar char="-"/>
              <a:tabLst>
                <a:tab pos="406400" algn="l"/>
                <a:tab pos="407034" algn="l"/>
              </a:tabLst>
            </a:pPr>
            <a:r>
              <a:rPr sz="2400" spc="-245" dirty="0">
                <a:solidFill>
                  <a:srgbClr val="424242"/>
                </a:solidFill>
                <a:latin typeface="Arial"/>
                <a:cs typeface="Arial"/>
              </a:rPr>
              <a:t>Can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have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block </a:t>
            </a:r>
            <a:r>
              <a:rPr sz="2400" spc="-20" dirty="0">
                <a:solidFill>
                  <a:srgbClr val="424242"/>
                </a:solidFill>
                <a:latin typeface="Arial"/>
                <a:cs typeface="Arial"/>
              </a:rPr>
              <a:t>or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45" dirty="0">
                <a:solidFill>
                  <a:srgbClr val="424242"/>
                </a:solidFill>
                <a:latin typeface="Arial"/>
                <a:cs typeface="Arial"/>
              </a:rPr>
              <a:t>inline 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elements </a:t>
            </a:r>
            <a:r>
              <a:rPr sz="2400" spc="-225" dirty="0">
                <a:solidFill>
                  <a:srgbClr val="424242"/>
                </a:solidFill>
                <a:latin typeface="Arial"/>
                <a:cs typeface="Arial"/>
              </a:rPr>
              <a:t>as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children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42689" y="3496943"/>
            <a:ext cx="3023870" cy="394970"/>
          </a:xfrm>
          <a:custGeom>
            <a:avLst/>
            <a:gdLst/>
            <a:ahLst/>
            <a:cxnLst/>
            <a:rect l="l" t="t" r="r" b="b"/>
            <a:pathLst>
              <a:path w="3023870" h="394970">
                <a:moveTo>
                  <a:pt x="0" y="0"/>
                </a:moveTo>
                <a:lnTo>
                  <a:pt x="3023393" y="0"/>
                </a:lnTo>
                <a:lnTo>
                  <a:pt x="3023393" y="394799"/>
                </a:lnTo>
                <a:lnTo>
                  <a:pt x="0" y="394799"/>
                </a:ln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51315" y="3217927"/>
            <a:ext cx="3206193" cy="1770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42689" y="3993591"/>
            <a:ext cx="3023870" cy="394970"/>
          </a:xfrm>
          <a:custGeom>
            <a:avLst/>
            <a:gdLst/>
            <a:ahLst/>
            <a:cxnLst/>
            <a:rect l="l" t="t" r="r" b="b"/>
            <a:pathLst>
              <a:path w="3023870" h="394970">
                <a:moveTo>
                  <a:pt x="0" y="0"/>
                </a:moveTo>
                <a:lnTo>
                  <a:pt x="3023393" y="0"/>
                </a:lnTo>
                <a:lnTo>
                  <a:pt x="3023393" y="394799"/>
                </a:lnTo>
                <a:lnTo>
                  <a:pt x="0" y="394799"/>
                </a:ln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42689" y="4490216"/>
            <a:ext cx="3023870" cy="394970"/>
          </a:xfrm>
          <a:custGeom>
            <a:avLst/>
            <a:gdLst/>
            <a:ahLst/>
            <a:cxnLst/>
            <a:rect l="l" t="t" r="r" b="b"/>
            <a:pathLst>
              <a:path w="3023870" h="394970">
                <a:moveTo>
                  <a:pt x="0" y="0"/>
                </a:moveTo>
                <a:lnTo>
                  <a:pt x="3023393" y="0"/>
                </a:lnTo>
                <a:lnTo>
                  <a:pt x="3023393" y="394799"/>
                </a:lnTo>
                <a:lnTo>
                  <a:pt x="0" y="394799"/>
                </a:ln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42715" y="4986840"/>
            <a:ext cx="3023870" cy="394970"/>
          </a:xfrm>
          <a:custGeom>
            <a:avLst/>
            <a:gdLst/>
            <a:ahLst/>
            <a:cxnLst/>
            <a:rect l="l" t="t" r="r" b="b"/>
            <a:pathLst>
              <a:path w="3023870" h="394970">
                <a:moveTo>
                  <a:pt x="0" y="0"/>
                </a:moveTo>
                <a:lnTo>
                  <a:pt x="3023393" y="0"/>
                </a:lnTo>
                <a:lnTo>
                  <a:pt x="3023393" y="394799"/>
                </a:lnTo>
                <a:lnTo>
                  <a:pt x="0" y="394799"/>
                </a:ln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8957" y="3395018"/>
            <a:ext cx="0" cy="1631950"/>
          </a:xfrm>
          <a:custGeom>
            <a:avLst/>
            <a:gdLst/>
            <a:ahLst/>
            <a:cxnLst/>
            <a:rect l="l" t="t" r="r" b="b"/>
            <a:pathLst>
              <a:path h="1631950">
                <a:moveTo>
                  <a:pt x="0" y="0"/>
                </a:moveTo>
                <a:lnTo>
                  <a:pt x="0" y="1631696"/>
                </a:lnTo>
              </a:path>
            </a:pathLst>
          </a:custGeom>
          <a:ln w="761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03108" y="5026714"/>
            <a:ext cx="252095" cy="346075"/>
          </a:xfrm>
          <a:custGeom>
            <a:avLst/>
            <a:gdLst/>
            <a:ahLst/>
            <a:cxnLst/>
            <a:rect l="l" t="t" r="r" b="b"/>
            <a:pathLst>
              <a:path w="252095" h="346075">
                <a:moveTo>
                  <a:pt x="125849" y="345799"/>
                </a:moveTo>
                <a:lnTo>
                  <a:pt x="0" y="0"/>
                </a:lnTo>
                <a:lnTo>
                  <a:pt x="251699" y="0"/>
                </a:lnTo>
                <a:lnTo>
                  <a:pt x="125849" y="34579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03108" y="5026714"/>
            <a:ext cx="252095" cy="346075"/>
          </a:xfrm>
          <a:custGeom>
            <a:avLst/>
            <a:gdLst/>
            <a:ahLst/>
            <a:cxnLst/>
            <a:rect l="l" t="t" r="r" b="b"/>
            <a:pathLst>
              <a:path w="252095" h="346075">
                <a:moveTo>
                  <a:pt x="0" y="0"/>
                </a:moveTo>
                <a:lnTo>
                  <a:pt x="125849" y="345799"/>
                </a:lnTo>
                <a:lnTo>
                  <a:pt x="251699" y="0"/>
                </a:lnTo>
                <a:lnTo>
                  <a:pt x="0" y="0"/>
                </a:lnTo>
                <a:close/>
              </a:path>
            </a:pathLst>
          </a:custGeom>
          <a:ln w="761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6198" y="1419847"/>
            <a:ext cx="7711584" cy="413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78098" y="1381747"/>
          <a:ext cx="8062594" cy="5005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9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523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30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9372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38100">
                      <a:solidFill>
                        <a:srgbClr val="B6B6B6"/>
                      </a:solidFill>
                      <a:prstDash val="solid"/>
                    </a:lnR>
                    <a:lnT w="38100">
                      <a:solidFill>
                        <a:srgbClr val="B6B6B6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B6B6B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775">
                        <a:lnSpc>
                          <a:spcPts val="2865"/>
                        </a:lnSpc>
                        <a:spcBef>
                          <a:spcPts val="580"/>
                        </a:spcBef>
                        <a:tabLst>
                          <a:tab pos="1775460" algn="l"/>
                        </a:tabLst>
                      </a:pPr>
                      <a:r>
                        <a:rPr sz="2400" spc="10" dirty="0">
                          <a:latin typeface="Arial"/>
                          <a:cs typeface="Arial"/>
                        </a:rPr>
                        <a:t>&lt;h1&gt;About	</a:t>
                      </a:r>
                      <a:r>
                        <a:rPr sz="2400" spc="145" dirty="0">
                          <a:latin typeface="Arial"/>
                          <a:cs typeface="Arial"/>
                        </a:rPr>
                        <a:t>vrk&lt;/h1&gt;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 marL="104775">
                        <a:lnSpc>
                          <a:spcPts val="2850"/>
                        </a:lnSpc>
                      </a:pPr>
                      <a:r>
                        <a:rPr sz="2400" spc="-65" dirty="0">
                          <a:latin typeface="Arial"/>
                          <a:cs typeface="Arial"/>
                        </a:rPr>
                        <a:t>&lt;p&gt;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 marL="439420">
                        <a:lnSpc>
                          <a:spcPts val="2115"/>
                        </a:lnSpc>
                        <a:tabLst>
                          <a:tab pos="1108075" algn="l"/>
                          <a:tab pos="2110740" algn="l"/>
                        </a:tabLst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Sh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e	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like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s	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&lt;em&gt;puppies&lt;/em&gt;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B6B6B6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B6B6B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7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B6B6B6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10477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400" spc="110" dirty="0">
                          <a:latin typeface="Arial"/>
                          <a:cs typeface="Arial"/>
                        </a:rPr>
                        <a:t>&lt;/p&gt;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 cap="flat" cmpd="sng" algn="ctr">
                      <a:solidFill>
                        <a:srgbClr val="B6B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21926" y="421695"/>
            <a:ext cx="35001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Example:</a:t>
            </a:r>
            <a:r>
              <a:rPr spc="-370" dirty="0"/>
              <a:t> </a:t>
            </a:r>
            <a:r>
              <a:rPr spc="55" dirty="0"/>
              <a:t>Block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6198" y="2029445"/>
            <a:ext cx="7711584" cy="413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78098" y="1991345"/>
          <a:ext cx="8364855" cy="4469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0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9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2130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38100">
                      <a:solidFill>
                        <a:srgbClr val="B6B6B6"/>
                      </a:solidFill>
                      <a:prstDash val="solid"/>
                    </a:lnR>
                    <a:lnT w="38100">
                      <a:solidFill>
                        <a:srgbClr val="B6B6B6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31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B6B6B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775">
                        <a:lnSpc>
                          <a:spcPts val="2865"/>
                        </a:lnSpc>
                        <a:spcBef>
                          <a:spcPts val="575"/>
                        </a:spcBef>
                        <a:tabLst>
                          <a:tab pos="1775460" algn="l"/>
                        </a:tabLst>
                      </a:pPr>
                      <a:r>
                        <a:rPr sz="2400" spc="10" dirty="0">
                          <a:latin typeface="Arial"/>
                          <a:cs typeface="Arial"/>
                        </a:rPr>
                        <a:t>&lt;h1&gt;About	</a:t>
                      </a:r>
                      <a:r>
                        <a:rPr sz="2400" spc="145" dirty="0">
                          <a:latin typeface="Arial"/>
                          <a:cs typeface="Arial"/>
                        </a:rPr>
                        <a:t>vrk&lt;/h1&gt;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 marL="104775">
                        <a:lnSpc>
                          <a:spcPts val="2850"/>
                        </a:lnSpc>
                      </a:pPr>
                      <a:r>
                        <a:rPr sz="2400" spc="-65" dirty="0">
                          <a:latin typeface="Arial"/>
                          <a:cs typeface="Arial"/>
                        </a:rPr>
                        <a:t>&lt;p&gt;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 marL="439420">
                        <a:lnSpc>
                          <a:spcPts val="2865"/>
                        </a:lnSpc>
                        <a:tabLst>
                          <a:tab pos="1107440" algn="l"/>
                          <a:tab pos="2110740" algn="l"/>
                        </a:tabLst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Sh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e	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like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s	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&lt;em&gt;puppies&lt;/e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B6B6B6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B6B6B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3050">
                        <a:latin typeface="Times New Roman"/>
                        <a:cs typeface="Times New Roman"/>
                      </a:endParaRPr>
                    </a:p>
                    <a:p>
                      <a:pPr marL="3810">
                        <a:lnSpc>
                          <a:spcPct val="100000"/>
                        </a:lnSpc>
                      </a:pPr>
                      <a:r>
                        <a:rPr sz="2400" spc="-390" dirty="0">
                          <a:latin typeface="Arial"/>
                          <a:cs typeface="Arial"/>
                        </a:rPr>
                        <a:t>m&gt;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4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B6B6B6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104775">
                        <a:lnSpc>
                          <a:spcPts val="1355"/>
                        </a:lnSpc>
                      </a:pPr>
                      <a:r>
                        <a:rPr sz="2400" spc="110" dirty="0">
                          <a:latin typeface="Arial"/>
                          <a:cs typeface="Arial"/>
                        </a:rPr>
                        <a:t>&lt;/p&gt;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 cap="flat" cmpd="sng" algn="ctr">
                      <a:solidFill>
                        <a:srgbClr val="B6B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35486" y="453359"/>
            <a:ext cx="343154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9595" marR="5080" indent="-557530">
              <a:lnSpc>
                <a:spcPct val="100000"/>
              </a:lnSpc>
              <a:spcBef>
                <a:spcPts val="100"/>
              </a:spcBef>
            </a:pPr>
            <a:r>
              <a:rPr sz="3000" b="1" spc="-300" dirty="0">
                <a:solidFill>
                  <a:srgbClr val="1267F0"/>
                </a:solidFill>
                <a:latin typeface="Verdana"/>
                <a:cs typeface="Verdana"/>
              </a:rPr>
              <a:t>Q: </a:t>
            </a:r>
            <a:r>
              <a:rPr sz="3000" b="1" spc="-105" dirty="0">
                <a:solidFill>
                  <a:srgbClr val="1267F0"/>
                </a:solidFill>
                <a:latin typeface="Verdana"/>
                <a:cs typeface="Verdana"/>
              </a:rPr>
              <a:t>What </a:t>
            </a:r>
            <a:r>
              <a:rPr sz="3000" b="1" spc="-150" dirty="0">
                <a:solidFill>
                  <a:srgbClr val="1267F0"/>
                </a:solidFill>
                <a:latin typeface="Verdana"/>
                <a:cs typeface="Verdana"/>
              </a:rPr>
              <a:t>does</a:t>
            </a:r>
            <a:r>
              <a:rPr sz="3000" b="1" spc="-745" dirty="0">
                <a:solidFill>
                  <a:srgbClr val="1267F0"/>
                </a:solidFill>
                <a:latin typeface="Verdana"/>
                <a:cs typeface="Verdana"/>
              </a:rPr>
              <a:t> </a:t>
            </a:r>
            <a:r>
              <a:rPr sz="3000" b="1" spc="-120" dirty="0">
                <a:solidFill>
                  <a:srgbClr val="1267F0"/>
                </a:solidFill>
                <a:latin typeface="Verdana"/>
                <a:cs typeface="Verdana"/>
              </a:rPr>
              <a:t>this  </a:t>
            </a:r>
            <a:r>
              <a:rPr sz="3000" b="1" spc="-114" dirty="0">
                <a:solidFill>
                  <a:srgbClr val="1267F0"/>
                </a:solidFill>
                <a:latin typeface="Verdana"/>
                <a:cs typeface="Verdana"/>
              </a:rPr>
              <a:t>look</a:t>
            </a:r>
            <a:r>
              <a:rPr sz="3000" b="1" spc="-390" dirty="0">
                <a:solidFill>
                  <a:srgbClr val="1267F0"/>
                </a:solidFill>
                <a:latin typeface="Verdana"/>
                <a:cs typeface="Verdana"/>
              </a:rPr>
              <a:t> </a:t>
            </a:r>
            <a:r>
              <a:rPr sz="3000" b="1" spc="-110" dirty="0">
                <a:solidFill>
                  <a:srgbClr val="1267F0"/>
                </a:solidFill>
                <a:latin typeface="Verdana"/>
                <a:cs typeface="Verdana"/>
              </a:rPr>
              <a:t>like</a:t>
            </a:r>
            <a:r>
              <a:rPr sz="3000" b="1" spc="-385" dirty="0">
                <a:solidFill>
                  <a:srgbClr val="1267F0"/>
                </a:solidFill>
                <a:latin typeface="Verdana"/>
                <a:cs typeface="Verdana"/>
              </a:rPr>
              <a:t> </a:t>
            </a:r>
            <a:r>
              <a:rPr sz="3000" b="1" spc="-105" dirty="0">
                <a:solidFill>
                  <a:srgbClr val="1267F0"/>
                </a:solidFill>
                <a:latin typeface="Verdana"/>
                <a:cs typeface="Verdana"/>
              </a:rPr>
              <a:t>in</a:t>
            </a:r>
            <a:r>
              <a:rPr sz="3000" b="1" spc="-390" dirty="0">
                <a:solidFill>
                  <a:srgbClr val="1267F0"/>
                </a:solidFill>
                <a:latin typeface="Verdana"/>
                <a:cs typeface="Verdana"/>
              </a:rPr>
              <a:t> </a:t>
            </a:r>
            <a:r>
              <a:rPr sz="3000" b="1" spc="-114" dirty="0">
                <a:solidFill>
                  <a:srgbClr val="1267F0"/>
                </a:solidFill>
                <a:latin typeface="Verdana"/>
                <a:cs typeface="Verdana"/>
              </a:rPr>
              <a:t>the</a:t>
            </a:r>
            <a:endParaRPr sz="3000">
              <a:latin typeface="Verdana"/>
              <a:cs typeface="Verdana"/>
            </a:endParaRPr>
          </a:p>
          <a:p>
            <a:pPr marL="1620520">
              <a:lnSpc>
                <a:spcPct val="100000"/>
              </a:lnSpc>
            </a:pPr>
            <a:r>
              <a:rPr sz="3000" b="1" spc="-195" dirty="0">
                <a:solidFill>
                  <a:srgbClr val="1267F0"/>
                </a:solidFill>
                <a:latin typeface="Verdana"/>
                <a:cs typeface="Verdana"/>
              </a:rPr>
              <a:t>browser?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84840" y="536648"/>
            <a:ext cx="4364990" cy="1261110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73025" rIns="0" bIns="0" rtlCol="0">
            <a:spAutoFit/>
          </a:bodyPr>
          <a:lstStyle/>
          <a:p>
            <a:pPr marL="85090">
              <a:lnSpc>
                <a:spcPts val="2865"/>
              </a:lnSpc>
              <a:spcBef>
                <a:spcPts val="575"/>
              </a:spcBef>
              <a:tabLst>
                <a:tab pos="586740" algn="l"/>
              </a:tabLst>
            </a:pPr>
            <a:r>
              <a:rPr sz="2400" b="1" spc="-85" dirty="0">
                <a:latin typeface="Arial"/>
                <a:cs typeface="Arial"/>
              </a:rPr>
              <a:t>h1	</a:t>
            </a:r>
            <a:r>
              <a:rPr sz="2400" b="1" spc="385" dirty="0"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420370">
              <a:lnSpc>
                <a:spcPts val="2850"/>
              </a:lnSpc>
              <a:tabLst>
                <a:tab pos="1757045" algn="l"/>
                <a:tab pos="2425700" algn="l"/>
                <a:tab pos="3428365" algn="l"/>
              </a:tabLst>
            </a:pPr>
            <a:r>
              <a:rPr sz="2400" b="1" spc="114" dirty="0">
                <a:latin typeface="Arial"/>
                <a:cs typeface="Arial"/>
              </a:rPr>
              <a:t>border:	</a:t>
            </a:r>
            <a:r>
              <a:rPr sz="2400" b="1" spc="-65" dirty="0">
                <a:latin typeface="Arial"/>
                <a:cs typeface="Arial"/>
              </a:rPr>
              <a:t>5px	</a:t>
            </a:r>
            <a:r>
              <a:rPr sz="2400" b="1" spc="195" dirty="0">
                <a:latin typeface="Arial"/>
                <a:cs typeface="Arial"/>
              </a:rPr>
              <a:t>solid	</a:t>
            </a:r>
            <a:r>
              <a:rPr sz="2400" b="1" spc="180" dirty="0">
                <a:latin typeface="Arial"/>
                <a:cs typeface="Arial"/>
              </a:rPr>
              <a:t>red;</a:t>
            </a:r>
            <a:endParaRPr sz="2400">
              <a:latin typeface="Arial"/>
              <a:cs typeface="Arial"/>
            </a:endParaRPr>
          </a:p>
          <a:p>
            <a:pPr marL="85090">
              <a:lnSpc>
                <a:spcPts val="2865"/>
              </a:lnSpc>
            </a:pPr>
            <a:r>
              <a:rPr sz="2400" b="1" spc="385" dirty="0"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99" y="1048572"/>
            <a:ext cx="8839182" cy="47608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3349" y="1029510"/>
            <a:ext cx="8877300" cy="4799330"/>
          </a:xfrm>
          <a:custGeom>
            <a:avLst/>
            <a:gdLst/>
            <a:ahLst/>
            <a:cxnLst/>
            <a:rect l="l" t="t" r="r" b="b"/>
            <a:pathLst>
              <a:path w="8877300" h="4799330">
                <a:moveTo>
                  <a:pt x="0" y="0"/>
                </a:moveTo>
                <a:lnTo>
                  <a:pt x="8877282" y="0"/>
                </a:lnTo>
                <a:lnTo>
                  <a:pt x="8877282" y="4798977"/>
                </a:lnTo>
                <a:lnTo>
                  <a:pt x="0" y="4798977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52697" y="2429195"/>
            <a:ext cx="4582160" cy="1643380"/>
          </a:xfrm>
          <a:custGeom>
            <a:avLst/>
            <a:gdLst/>
            <a:ahLst/>
            <a:cxnLst/>
            <a:rect l="l" t="t" r="r" b="b"/>
            <a:pathLst>
              <a:path w="4582160" h="1643379">
                <a:moveTo>
                  <a:pt x="4308091" y="1642796"/>
                </a:moveTo>
                <a:lnTo>
                  <a:pt x="273804" y="1642796"/>
                </a:lnTo>
                <a:lnTo>
                  <a:pt x="224587" y="1638385"/>
                </a:lnTo>
                <a:lnTo>
                  <a:pt x="178265" y="1625668"/>
                </a:lnTo>
                <a:lnTo>
                  <a:pt x="135610" y="1605417"/>
                </a:lnTo>
                <a:lnTo>
                  <a:pt x="97396" y="1578405"/>
                </a:lnTo>
                <a:lnTo>
                  <a:pt x="64395" y="1545406"/>
                </a:lnTo>
                <a:lnTo>
                  <a:pt x="37382" y="1507193"/>
                </a:lnTo>
                <a:lnTo>
                  <a:pt x="17129" y="1464538"/>
                </a:lnTo>
                <a:lnTo>
                  <a:pt x="4411" y="1418215"/>
                </a:lnTo>
                <a:lnTo>
                  <a:pt x="0" y="1368997"/>
                </a:lnTo>
                <a:lnTo>
                  <a:pt x="0" y="273799"/>
                </a:lnTo>
                <a:lnTo>
                  <a:pt x="4411" y="224581"/>
                </a:lnTo>
                <a:lnTo>
                  <a:pt x="17129" y="178258"/>
                </a:lnTo>
                <a:lnTo>
                  <a:pt x="37382" y="135603"/>
                </a:lnTo>
                <a:lnTo>
                  <a:pt x="64395" y="97390"/>
                </a:lnTo>
                <a:lnTo>
                  <a:pt x="97396" y="64391"/>
                </a:lnTo>
                <a:lnTo>
                  <a:pt x="135610" y="37379"/>
                </a:lnTo>
                <a:lnTo>
                  <a:pt x="178265" y="17128"/>
                </a:lnTo>
                <a:lnTo>
                  <a:pt x="224587" y="4410"/>
                </a:lnTo>
                <a:lnTo>
                  <a:pt x="273804" y="0"/>
                </a:lnTo>
                <a:lnTo>
                  <a:pt x="4308091" y="0"/>
                </a:lnTo>
                <a:lnTo>
                  <a:pt x="4361748" y="5309"/>
                </a:lnTo>
                <a:lnTo>
                  <a:pt x="4412859" y="20842"/>
                </a:lnTo>
                <a:lnTo>
                  <a:pt x="4459987" y="46004"/>
                </a:lnTo>
                <a:lnTo>
                  <a:pt x="4501691" y="80199"/>
                </a:lnTo>
                <a:lnTo>
                  <a:pt x="4535885" y="121903"/>
                </a:lnTo>
                <a:lnTo>
                  <a:pt x="4561047" y="169030"/>
                </a:lnTo>
                <a:lnTo>
                  <a:pt x="4576580" y="220142"/>
                </a:lnTo>
                <a:lnTo>
                  <a:pt x="4581890" y="273799"/>
                </a:lnTo>
                <a:lnTo>
                  <a:pt x="4581890" y="1368997"/>
                </a:lnTo>
                <a:lnTo>
                  <a:pt x="4577479" y="1418215"/>
                </a:lnTo>
                <a:lnTo>
                  <a:pt x="4564762" y="1464538"/>
                </a:lnTo>
                <a:lnTo>
                  <a:pt x="4544511" y="1507193"/>
                </a:lnTo>
                <a:lnTo>
                  <a:pt x="4517499" y="1545406"/>
                </a:lnTo>
                <a:lnTo>
                  <a:pt x="4484500" y="1578405"/>
                </a:lnTo>
                <a:lnTo>
                  <a:pt x="4446287" y="1605417"/>
                </a:lnTo>
                <a:lnTo>
                  <a:pt x="4403632" y="1625668"/>
                </a:lnTo>
                <a:lnTo>
                  <a:pt x="4357309" y="1638385"/>
                </a:lnTo>
                <a:lnTo>
                  <a:pt x="4308091" y="1642796"/>
                </a:lnTo>
                <a:close/>
              </a:path>
            </a:pathLst>
          </a:custGeom>
          <a:solidFill>
            <a:srgbClr val="EDEDED">
              <a:alpha val="546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25476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Frustrated?</a:t>
            </a:r>
          </a:p>
        </p:txBody>
      </p:sp>
      <p:sp>
        <p:nvSpPr>
          <p:cNvPr id="4" name="object 4"/>
          <p:cNvSpPr/>
          <p:nvPr/>
        </p:nvSpPr>
        <p:spPr>
          <a:xfrm>
            <a:off x="6466987" y="2551944"/>
            <a:ext cx="1114965" cy="1110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55722" y="1621081"/>
            <a:ext cx="7326630" cy="3230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60" dirty="0">
                <a:solidFill>
                  <a:srgbClr val="424242"/>
                </a:solidFill>
                <a:latin typeface="Arial"/>
                <a:cs typeface="Arial"/>
              </a:rPr>
              <a:t>Every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beginner </a:t>
            </a:r>
            <a:r>
              <a:rPr sz="2400" spc="-490" dirty="0">
                <a:solidFill>
                  <a:srgbClr val="424242"/>
                </a:solidFill>
                <a:latin typeface="Arial"/>
                <a:cs typeface="Arial"/>
              </a:rPr>
              <a:t>CSS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tutorial </a:t>
            </a:r>
            <a:r>
              <a:rPr sz="2400" spc="-160" dirty="0">
                <a:solidFill>
                  <a:srgbClr val="424242"/>
                </a:solidFill>
                <a:latin typeface="Arial"/>
                <a:cs typeface="Arial"/>
              </a:rPr>
              <a:t>makes </a:t>
            </a:r>
            <a:r>
              <a:rPr sz="2400" spc="-490" dirty="0">
                <a:solidFill>
                  <a:srgbClr val="424242"/>
                </a:solidFill>
                <a:latin typeface="Arial"/>
                <a:cs typeface="Arial"/>
              </a:rPr>
              <a:t>CSS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look </a:t>
            </a:r>
            <a:r>
              <a:rPr sz="2400" spc="-25" dirty="0">
                <a:solidFill>
                  <a:srgbClr val="424242"/>
                </a:solidFill>
                <a:latin typeface="Arial"/>
                <a:cs typeface="Arial"/>
              </a:rPr>
              <a:t>trivially</a:t>
            </a:r>
            <a:r>
              <a:rPr sz="2400" spc="-254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easy: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50">
              <a:latin typeface="Times New Roman"/>
              <a:cs typeface="Times New Roman"/>
            </a:endParaRPr>
          </a:p>
          <a:p>
            <a:pPr marL="625475">
              <a:lnSpc>
                <a:spcPct val="100000"/>
              </a:lnSpc>
              <a:tabLst>
                <a:tab pos="1461135" algn="l"/>
              </a:tabLst>
            </a:pPr>
            <a:r>
              <a:rPr sz="2400" spc="10" dirty="0">
                <a:solidFill>
                  <a:srgbClr val="424242"/>
                </a:solidFill>
                <a:latin typeface="Arial"/>
                <a:cs typeface="Arial"/>
              </a:rPr>
              <a:t>body	</a:t>
            </a:r>
            <a:r>
              <a:rPr sz="2400" spc="515" dirty="0">
                <a:solidFill>
                  <a:srgbClr val="424242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960119">
              <a:lnSpc>
                <a:spcPct val="100000"/>
              </a:lnSpc>
              <a:spcBef>
                <a:spcPts val="420"/>
              </a:spcBef>
              <a:tabLst>
                <a:tab pos="3968115" algn="l"/>
              </a:tabLst>
            </a:pPr>
            <a:r>
              <a:rPr sz="2400" spc="180" dirty="0">
                <a:solidFill>
                  <a:srgbClr val="424242"/>
                </a:solidFill>
                <a:latin typeface="Arial"/>
                <a:cs typeface="Arial"/>
              </a:rPr>
              <a:t>background-color:	</a:t>
            </a:r>
            <a:r>
              <a:rPr sz="2400" spc="280" dirty="0">
                <a:solidFill>
                  <a:srgbClr val="424242"/>
                </a:solidFill>
                <a:latin typeface="Arial"/>
                <a:cs typeface="Arial"/>
              </a:rPr>
              <a:t>red;</a:t>
            </a:r>
            <a:endParaRPr sz="2400">
              <a:latin typeface="Arial"/>
              <a:cs typeface="Arial"/>
            </a:endParaRPr>
          </a:p>
          <a:p>
            <a:pPr marL="625475">
              <a:lnSpc>
                <a:spcPct val="100000"/>
              </a:lnSpc>
              <a:spcBef>
                <a:spcPts val="420"/>
              </a:spcBef>
            </a:pPr>
            <a:r>
              <a:rPr sz="2400" spc="515" dirty="0">
                <a:solidFill>
                  <a:srgbClr val="424242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115"/>
              </a:spcBef>
            </a:pP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But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45" dirty="0">
                <a:solidFill>
                  <a:srgbClr val="424242"/>
                </a:solidFill>
                <a:latin typeface="Arial"/>
                <a:cs typeface="Arial"/>
              </a:rPr>
              <a:t>then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when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you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15" dirty="0">
                <a:solidFill>
                  <a:srgbClr val="424242"/>
                </a:solidFill>
                <a:latin typeface="Arial"/>
                <a:cs typeface="Arial"/>
              </a:rPr>
              <a:t>try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24242"/>
                </a:solidFill>
                <a:latin typeface="Arial"/>
                <a:cs typeface="Arial"/>
              </a:rPr>
              <a:t>write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385" dirty="0">
                <a:solidFill>
                  <a:srgbClr val="424242"/>
                </a:solidFill>
                <a:latin typeface="Arial"/>
                <a:cs typeface="Arial"/>
              </a:rPr>
              <a:t>CSS,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literally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nothing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works: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35795" y="5267789"/>
            <a:ext cx="1621591" cy="1110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25819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Block-level: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5722" y="960440"/>
            <a:ext cx="51111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Verdana"/>
                <a:cs typeface="Verdana"/>
              </a:rPr>
              <a:t>extends</a:t>
            </a:r>
            <a:r>
              <a:rPr sz="2400" spc="-229" dirty="0">
                <a:latin typeface="Verdana"/>
                <a:cs typeface="Verdana"/>
              </a:rPr>
              <a:t> </a:t>
            </a:r>
            <a:r>
              <a:rPr sz="2400" spc="20" dirty="0">
                <a:latin typeface="Verdana"/>
                <a:cs typeface="Verdana"/>
              </a:rPr>
              <a:t>the</a:t>
            </a:r>
            <a:r>
              <a:rPr sz="2400" spc="-225" dirty="0">
                <a:latin typeface="Verdana"/>
                <a:cs typeface="Verdana"/>
              </a:rPr>
              <a:t> </a:t>
            </a:r>
            <a:r>
              <a:rPr sz="2400" spc="15" dirty="0">
                <a:latin typeface="Verdana"/>
                <a:cs typeface="Verdana"/>
              </a:rPr>
              <a:t>full</a:t>
            </a:r>
            <a:r>
              <a:rPr sz="2400" spc="-225" dirty="0">
                <a:latin typeface="Verdana"/>
                <a:cs typeface="Verdana"/>
              </a:rPr>
              <a:t> </a:t>
            </a:r>
            <a:r>
              <a:rPr sz="2400" spc="70" dirty="0">
                <a:latin typeface="Verdana"/>
                <a:cs typeface="Verdana"/>
              </a:rPr>
              <a:t>width</a:t>
            </a:r>
            <a:r>
              <a:rPr sz="2400" spc="-225" dirty="0">
                <a:latin typeface="Verdana"/>
                <a:cs typeface="Verdana"/>
              </a:rPr>
              <a:t> </a:t>
            </a:r>
            <a:r>
              <a:rPr sz="2400" spc="5" dirty="0">
                <a:latin typeface="Verdana"/>
                <a:cs typeface="Verdana"/>
              </a:rPr>
              <a:t>of</a:t>
            </a:r>
            <a:r>
              <a:rPr sz="2400" spc="-225" dirty="0">
                <a:latin typeface="Verdana"/>
                <a:cs typeface="Verdana"/>
              </a:rPr>
              <a:t> </a:t>
            </a:r>
            <a:r>
              <a:rPr sz="2400" spc="20" dirty="0">
                <a:latin typeface="Verdana"/>
                <a:cs typeface="Verdana"/>
              </a:rPr>
              <a:t>the</a:t>
            </a:r>
            <a:r>
              <a:rPr sz="2400" spc="-225" dirty="0">
                <a:latin typeface="Verdana"/>
                <a:cs typeface="Verdana"/>
              </a:rPr>
              <a:t> </a:t>
            </a:r>
            <a:r>
              <a:rPr sz="2400" spc="25" dirty="0">
                <a:latin typeface="Verdana"/>
                <a:cs typeface="Verdana"/>
              </a:rPr>
              <a:t>page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10790" y="1602396"/>
            <a:ext cx="4467860" cy="146748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595"/>
              </a:spcBef>
              <a:tabLst>
                <a:tab pos="1478280" algn="l"/>
              </a:tabLst>
            </a:pPr>
            <a:r>
              <a:rPr sz="2000" spc="5" dirty="0">
                <a:latin typeface="Arial"/>
                <a:cs typeface="Arial"/>
              </a:rPr>
              <a:t>&lt;h1&gt;About	</a:t>
            </a:r>
            <a:r>
              <a:rPr sz="2000" spc="120" dirty="0">
                <a:latin typeface="Arial"/>
                <a:cs typeface="Arial"/>
              </a:rPr>
              <a:t>vrk&lt;/h1&gt;</a:t>
            </a:r>
            <a:endParaRPr sz="2000">
              <a:latin typeface="Arial"/>
              <a:cs typeface="Arial"/>
            </a:endParaRPr>
          </a:p>
          <a:p>
            <a:pPr marL="85090">
              <a:lnSpc>
                <a:spcPct val="100000"/>
              </a:lnSpc>
            </a:pPr>
            <a:r>
              <a:rPr sz="2000" spc="-55" dirty="0">
                <a:latin typeface="Arial"/>
                <a:cs typeface="Arial"/>
              </a:rPr>
              <a:t>&lt;p&gt;</a:t>
            </a:r>
            <a:endParaRPr sz="2000">
              <a:latin typeface="Arial"/>
              <a:cs typeface="Arial"/>
            </a:endParaRPr>
          </a:p>
          <a:p>
            <a:pPr marL="364490">
              <a:lnSpc>
                <a:spcPct val="100000"/>
              </a:lnSpc>
              <a:tabLst>
                <a:tab pos="921385" algn="l"/>
                <a:tab pos="1757045" algn="l"/>
              </a:tabLst>
            </a:pPr>
            <a:r>
              <a:rPr sz="2000" spc="-90" dirty="0">
                <a:latin typeface="Arial"/>
                <a:cs typeface="Arial"/>
              </a:rPr>
              <a:t>She	</a:t>
            </a:r>
            <a:r>
              <a:rPr sz="2000" spc="295" dirty="0">
                <a:latin typeface="Arial"/>
                <a:cs typeface="Arial"/>
              </a:rPr>
              <a:t>likes	</a:t>
            </a:r>
            <a:r>
              <a:rPr sz="2000" spc="-20" dirty="0">
                <a:latin typeface="Arial"/>
                <a:cs typeface="Arial"/>
              </a:rPr>
              <a:t>&lt;em&gt;puppies&lt;/em&gt;</a:t>
            </a:r>
            <a:endParaRPr sz="2000">
              <a:latin typeface="Arial"/>
              <a:cs typeface="Arial"/>
            </a:endParaRPr>
          </a:p>
          <a:p>
            <a:pPr marL="85090">
              <a:lnSpc>
                <a:spcPct val="100000"/>
              </a:lnSpc>
            </a:pPr>
            <a:r>
              <a:rPr sz="2000" spc="90" dirty="0">
                <a:latin typeface="Arial"/>
                <a:cs typeface="Arial"/>
              </a:rPr>
              <a:t>&lt;/p&gt;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5198" y="1602396"/>
            <a:ext cx="3914140" cy="120967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595"/>
              </a:spcBef>
              <a:tabLst>
                <a:tab pos="503555" algn="l"/>
              </a:tabLst>
            </a:pPr>
            <a:r>
              <a:rPr sz="2000" spc="-20" dirty="0">
                <a:latin typeface="Arial"/>
                <a:cs typeface="Arial"/>
              </a:rPr>
              <a:t>h1	</a:t>
            </a:r>
            <a:r>
              <a:rPr sz="2000" spc="430" dirty="0"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364490">
              <a:lnSpc>
                <a:spcPct val="100000"/>
              </a:lnSpc>
              <a:tabLst>
                <a:tab pos="1478280" algn="l"/>
                <a:tab pos="2035810" algn="l"/>
                <a:tab pos="2871470" algn="l"/>
              </a:tabLst>
            </a:pPr>
            <a:r>
              <a:rPr sz="2000" spc="190" dirty="0">
                <a:latin typeface="Arial"/>
                <a:cs typeface="Arial"/>
              </a:rPr>
              <a:t>border:	</a:t>
            </a:r>
            <a:r>
              <a:rPr sz="2000" spc="20" dirty="0">
                <a:latin typeface="Arial"/>
                <a:cs typeface="Arial"/>
              </a:rPr>
              <a:t>5px	</a:t>
            </a:r>
            <a:r>
              <a:rPr sz="2000" spc="270" dirty="0">
                <a:latin typeface="Arial"/>
                <a:cs typeface="Arial"/>
              </a:rPr>
              <a:t>solid	</a:t>
            </a:r>
            <a:r>
              <a:rPr sz="2000" spc="229" dirty="0">
                <a:latin typeface="Arial"/>
                <a:cs typeface="Arial"/>
              </a:rPr>
              <a:t>red;</a:t>
            </a:r>
            <a:endParaRPr sz="200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</a:pPr>
            <a:r>
              <a:rPr sz="2000" spc="430" dirty="0"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7123" y="3271402"/>
            <a:ext cx="2837815" cy="319151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5080">
              <a:lnSpc>
                <a:spcPct val="99500"/>
              </a:lnSpc>
              <a:spcBef>
                <a:spcPts val="115"/>
              </a:spcBef>
            </a:pPr>
            <a:r>
              <a:rPr sz="2400" b="1" spc="-5" dirty="0">
                <a:solidFill>
                  <a:srgbClr val="424242"/>
                </a:solidFill>
                <a:latin typeface="Courier New"/>
                <a:cs typeface="Courier New"/>
              </a:rPr>
              <a:t>&lt;h1&gt;</a:t>
            </a:r>
            <a:r>
              <a:rPr sz="2400" b="1" spc="-985" dirty="0">
                <a:solidFill>
                  <a:srgbClr val="424242"/>
                </a:solidFill>
                <a:latin typeface="Courier New"/>
                <a:cs typeface="Courier New"/>
              </a:rPr>
              <a:t>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is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block-level, </a:t>
            </a:r>
            <a:r>
              <a:rPr sz="2400" spc="-175" dirty="0">
                <a:solidFill>
                  <a:srgbClr val="424242"/>
                </a:solidFill>
                <a:latin typeface="Arial"/>
                <a:cs typeface="Arial"/>
              </a:rPr>
              <a:t>so  </a:t>
            </a:r>
            <a:r>
              <a:rPr sz="2400" spc="70" dirty="0">
                <a:solidFill>
                  <a:srgbClr val="424242"/>
                </a:solidFill>
                <a:latin typeface="Arial"/>
                <a:cs typeface="Arial"/>
              </a:rPr>
              <a:t>it 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extends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dirty="0">
                <a:solidFill>
                  <a:srgbClr val="424242"/>
                </a:solidFill>
                <a:latin typeface="Arial"/>
                <a:cs typeface="Arial"/>
              </a:rPr>
              <a:t>full 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width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of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page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by  </a:t>
            </a:r>
            <a:r>
              <a:rPr sz="2400" spc="-45" dirty="0">
                <a:solidFill>
                  <a:srgbClr val="424242"/>
                </a:solidFill>
                <a:latin typeface="Arial"/>
                <a:cs typeface="Arial"/>
              </a:rPr>
              <a:t>default</a:t>
            </a:r>
            <a:endParaRPr sz="2400">
              <a:latin typeface="Arial"/>
              <a:cs typeface="Arial"/>
            </a:endParaRPr>
          </a:p>
          <a:p>
            <a:pPr marL="12700" marR="109855">
              <a:lnSpc>
                <a:spcPct val="99800"/>
              </a:lnSpc>
              <a:spcBef>
                <a:spcPts val="975"/>
              </a:spcBef>
            </a:pP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Note </a:t>
            </a:r>
            <a:r>
              <a:rPr sz="2400" spc="-60" dirty="0">
                <a:solidFill>
                  <a:srgbClr val="424242"/>
                </a:solidFill>
                <a:latin typeface="Arial"/>
                <a:cs typeface="Arial"/>
              </a:rPr>
              <a:t>how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block-level 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elements 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(</a:t>
            </a:r>
            <a:r>
              <a:rPr sz="2400" b="1" spc="-35" dirty="0">
                <a:solidFill>
                  <a:srgbClr val="424242"/>
                </a:solidFill>
                <a:latin typeface="Courier New"/>
                <a:cs typeface="Courier New"/>
              </a:rPr>
              <a:t>h1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, </a:t>
            </a:r>
            <a:r>
              <a:rPr sz="2400" b="1" spc="-40" dirty="0">
                <a:solidFill>
                  <a:srgbClr val="424242"/>
                </a:solidFill>
                <a:latin typeface="Courier New"/>
                <a:cs typeface="Courier New"/>
              </a:rPr>
              <a:t>p</a:t>
            </a:r>
            <a:r>
              <a:rPr sz="2400" spc="-40" dirty="0">
                <a:solidFill>
                  <a:srgbClr val="424242"/>
                </a:solidFill>
                <a:latin typeface="Arial"/>
                <a:cs typeface="Arial"/>
              </a:rPr>
              <a:t>)</a:t>
            </a:r>
            <a:r>
              <a:rPr sz="2400" spc="-32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flow  top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</a:t>
            </a:r>
            <a:r>
              <a:rPr sz="2400" spc="-26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bottom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sz="2400" spc="-204" dirty="0">
                <a:solidFill>
                  <a:srgbClr val="424242"/>
                </a:solidFill>
                <a:latin typeface="Arial"/>
                <a:cs typeface="Arial"/>
              </a:rPr>
              <a:t>See: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u="heavy" spc="-26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JSBin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41842" y="3561442"/>
            <a:ext cx="4968664" cy="26761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22792" y="3542392"/>
            <a:ext cx="5006975" cy="2714625"/>
          </a:xfrm>
          <a:custGeom>
            <a:avLst/>
            <a:gdLst/>
            <a:ahLst/>
            <a:cxnLst/>
            <a:rect l="l" t="t" r="r" b="b"/>
            <a:pathLst>
              <a:path w="5006975" h="2714625">
                <a:moveTo>
                  <a:pt x="0" y="0"/>
                </a:moveTo>
                <a:lnTo>
                  <a:pt x="5006764" y="0"/>
                </a:lnTo>
                <a:lnTo>
                  <a:pt x="5006764" y="2714269"/>
                </a:lnTo>
                <a:lnTo>
                  <a:pt x="0" y="271426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7124" y="2090895"/>
            <a:ext cx="8149433" cy="43893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59024" y="2052788"/>
          <a:ext cx="8570595" cy="4422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5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1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35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971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38100">
                      <a:solidFill>
                        <a:srgbClr val="B6B6B6"/>
                      </a:solidFill>
                      <a:prstDash val="solid"/>
                    </a:lnR>
                    <a:lnT w="38100">
                      <a:solidFill>
                        <a:srgbClr val="B6B6B6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24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B6B6B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775">
                        <a:lnSpc>
                          <a:spcPts val="2865"/>
                        </a:lnSpc>
                        <a:spcBef>
                          <a:spcPts val="575"/>
                        </a:spcBef>
                        <a:tabLst>
                          <a:tab pos="1775460" algn="l"/>
                        </a:tabLst>
                      </a:pPr>
                      <a:r>
                        <a:rPr sz="2400" spc="10" dirty="0">
                          <a:latin typeface="Arial"/>
                          <a:cs typeface="Arial"/>
                        </a:rPr>
                        <a:t>&lt;h1&gt;About	</a:t>
                      </a:r>
                      <a:r>
                        <a:rPr sz="2400" spc="145" dirty="0">
                          <a:latin typeface="Arial"/>
                          <a:cs typeface="Arial"/>
                        </a:rPr>
                        <a:t>vrk&lt;/h1&gt;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 marL="104775">
                        <a:lnSpc>
                          <a:spcPts val="2850"/>
                        </a:lnSpc>
                      </a:pPr>
                      <a:r>
                        <a:rPr sz="2400" spc="-65" dirty="0">
                          <a:latin typeface="Arial"/>
                          <a:cs typeface="Arial"/>
                        </a:rPr>
                        <a:t>&lt;p&gt;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 marL="439420">
                        <a:lnSpc>
                          <a:spcPts val="2850"/>
                        </a:lnSpc>
                        <a:tabLst>
                          <a:tab pos="1108075" algn="l"/>
                          <a:tab pos="2110740" algn="l"/>
                        </a:tabLst>
                      </a:pPr>
                      <a:r>
                        <a:rPr sz="2400" spc="-110" dirty="0">
                          <a:latin typeface="Arial"/>
                          <a:cs typeface="Arial"/>
                        </a:rPr>
                        <a:t>She	</a:t>
                      </a:r>
                      <a:r>
                        <a:rPr sz="2400" spc="355" dirty="0">
                          <a:latin typeface="Arial"/>
                          <a:cs typeface="Arial"/>
                        </a:rPr>
                        <a:t>likes	</a:t>
                      </a:r>
                      <a:r>
                        <a:rPr sz="2400" spc="-20" dirty="0">
                          <a:latin typeface="Arial"/>
                          <a:cs typeface="Arial"/>
                        </a:rPr>
                        <a:t>&lt;em&gt;puppies&lt;/em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 marL="104775">
                        <a:lnSpc>
                          <a:spcPts val="2865"/>
                        </a:lnSpc>
                      </a:pPr>
                      <a:r>
                        <a:rPr sz="2400" spc="110" dirty="0">
                          <a:latin typeface="Arial"/>
                          <a:cs typeface="Arial"/>
                        </a:rPr>
                        <a:t>&lt;/p&gt;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B6B6B6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B6B6B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30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&gt;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35486" y="453359"/>
            <a:ext cx="343154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9595" marR="5080" indent="-557530">
              <a:lnSpc>
                <a:spcPct val="100000"/>
              </a:lnSpc>
              <a:spcBef>
                <a:spcPts val="100"/>
              </a:spcBef>
            </a:pPr>
            <a:r>
              <a:rPr sz="3000" b="1" spc="-300" dirty="0">
                <a:solidFill>
                  <a:srgbClr val="1267F0"/>
                </a:solidFill>
                <a:latin typeface="Verdana"/>
                <a:cs typeface="Verdana"/>
              </a:rPr>
              <a:t>Q: </a:t>
            </a:r>
            <a:r>
              <a:rPr sz="3000" b="1" spc="-105" dirty="0">
                <a:solidFill>
                  <a:srgbClr val="1267F0"/>
                </a:solidFill>
                <a:latin typeface="Verdana"/>
                <a:cs typeface="Verdana"/>
              </a:rPr>
              <a:t>What </a:t>
            </a:r>
            <a:r>
              <a:rPr sz="3000" b="1" spc="-150" dirty="0">
                <a:solidFill>
                  <a:srgbClr val="1267F0"/>
                </a:solidFill>
                <a:latin typeface="Verdana"/>
                <a:cs typeface="Verdana"/>
              </a:rPr>
              <a:t>does</a:t>
            </a:r>
            <a:r>
              <a:rPr sz="3000" b="1" spc="-745" dirty="0">
                <a:solidFill>
                  <a:srgbClr val="1267F0"/>
                </a:solidFill>
                <a:latin typeface="Verdana"/>
                <a:cs typeface="Verdana"/>
              </a:rPr>
              <a:t> </a:t>
            </a:r>
            <a:r>
              <a:rPr sz="3000" b="1" spc="-120" dirty="0">
                <a:solidFill>
                  <a:srgbClr val="1267F0"/>
                </a:solidFill>
                <a:latin typeface="Verdana"/>
                <a:cs typeface="Verdana"/>
              </a:rPr>
              <a:t>this  </a:t>
            </a:r>
            <a:r>
              <a:rPr sz="3000" b="1" spc="-114" dirty="0">
                <a:solidFill>
                  <a:srgbClr val="1267F0"/>
                </a:solidFill>
                <a:latin typeface="Verdana"/>
                <a:cs typeface="Verdana"/>
              </a:rPr>
              <a:t>look</a:t>
            </a:r>
            <a:r>
              <a:rPr sz="3000" b="1" spc="-390" dirty="0">
                <a:solidFill>
                  <a:srgbClr val="1267F0"/>
                </a:solidFill>
                <a:latin typeface="Verdana"/>
                <a:cs typeface="Verdana"/>
              </a:rPr>
              <a:t> </a:t>
            </a:r>
            <a:r>
              <a:rPr sz="3000" b="1" spc="-110" dirty="0">
                <a:solidFill>
                  <a:srgbClr val="1267F0"/>
                </a:solidFill>
                <a:latin typeface="Verdana"/>
                <a:cs typeface="Verdana"/>
              </a:rPr>
              <a:t>like</a:t>
            </a:r>
            <a:r>
              <a:rPr sz="3000" b="1" spc="-385" dirty="0">
                <a:solidFill>
                  <a:srgbClr val="1267F0"/>
                </a:solidFill>
                <a:latin typeface="Verdana"/>
                <a:cs typeface="Verdana"/>
              </a:rPr>
              <a:t> </a:t>
            </a:r>
            <a:r>
              <a:rPr sz="3000" b="1" spc="-105" dirty="0">
                <a:solidFill>
                  <a:srgbClr val="1267F0"/>
                </a:solidFill>
                <a:latin typeface="Verdana"/>
                <a:cs typeface="Verdana"/>
              </a:rPr>
              <a:t>in</a:t>
            </a:r>
            <a:r>
              <a:rPr sz="3000" b="1" spc="-390" dirty="0">
                <a:solidFill>
                  <a:srgbClr val="1267F0"/>
                </a:solidFill>
                <a:latin typeface="Verdana"/>
                <a:cs typeface="Verdana"/>
              </a:rPr>
              <a:t> </a:t>
            </a:r>
            <a:r>
              <a:rPr sz="3000" b="1" spc="-114" dirty="0">
                <a:solidFill>
                  <a:srgbClr val="1267F0"/>
                </a:solidFill>
                <a:latin typeface="Verdana"/>
                <a:cs typeface="Verdana"/>
              </a:rPr>
              <a:t>the</a:t>
            </a:r>
            <a:endParaRPr sz="3000">
              <a:latin typeface="Verdana"/>
              <a:cs typeface="Verdana"/>
            </a:endParaRPr>
          </a:p>
          <a:p>
            <a:pPr marL="1620520">
              <a:lnSpc>
                <a:spcPct val="100000"/>
              </a:lnSpc>
            </a:pPr>
            <a:r>
              <a:rPr sz="3000" b="1" spc="-195" dirty="0">
                <a:solidFill>
                  <a:srgbClr val="1267F0"/>
                </a:solidFill>
                <a:latin typeface="Verdana"/>
                <a:cs typeface="Verdana"/>
              </a:rPr>
              <a:t>browser?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01515" y="338324"/>
            <a:ext cx="4364990" cy="164909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73025" rIns="0" bIns="0" rtlCol="0">
            <a:spAutoFit/>
          </a:bodyPr>
          <a:lstStyle/>
          <a:p>
            <a:pPr marL="85090">
              <a:lnSpc>
                <a:spcPts val="2865"/>
              </a:lnSpc>
              <a:spcBef>
                <a:spcPts val="575"/>
              </a:spcBef>
              <a:tabLst>
                <a:tab pos="586740" algn="l"/>
              </a:tabLst>
            </a:pPr>
            <a:r>
              <a:rPr sz="2400" spc="-20" dirty="0">
                <a:latin typeface="Arial"/>
                <a:cs typeface="Arial"/>
              </a:rPr>
              <a:t>h1	</a:t>
            </a:r>
            <a:r>
              <a:rPr sz="2400" spc="515" dirty="0"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420370">
              <a:lnSpc>
                <a:spcPts val="2850"/>
              </a:lnSpc>
              <a:tabLst>
                <a:tab pos="1757045" algn="l"/>
                <a:tab pos="2425700" algn="l"/>
                <a:tab pos="3428365" algn="l"/>
              </a:tabLst>
            </a:pPr>
            <a:r>
              <a:rPr sz="2400" spc="225" dirty="0">
                <a:latin typeface="Arial"/>
                <a:cs typeface="Arial"/>
              </a:rPr>
              <a:t>border:	</a:t>
            </a:r>
            <a:r>
              <a:rPr sz="2400" spc="25" dirty="0">
                <a:latin typeface="Arial"/>
                <a:cs typeface="Arial"/>
              </a:rPr>
              <a:t>5px	</a:t>
            </a:r>
            <a:r>
              <a:rPr sz="2400" spc="325" dirty="0">
                <a:latin typeface="Arial"/>
                <a:cs typeface="Arial"/>
              </a:rPr>
              <a:t>solid	</a:t>
            </a:r>
            <a:r>
              <a:rPr sz="2400" spc="280" dirty="0">
                <a:latin typeface="Arial"/>
                <a:cs typeface="Arial"/>
              </a:rPr>
              <a:t>red;</a:t>
            </a:r>
            <a:endParaRPr sz="2400">
              <a:latin typeface="Arial"/>
              <a:cs typeface="Arial"/>
            </a:endParaRPr>
          </a:p>
          <a:p>
            <a:pPr marL="420370">
              <a:lnSpc>
                <a:spcPts val="2850"/>
              </a:lnSpc>
              <a:tabLst>
                <a:tab pos="1590675" algn="l"/>
              </a:tabLst>
            </a:pPr>
            <a:r>
              <a:rPr sz="2400" b="1" spc="135" dirty="0">
                <a:latin typeface="Arial"/>
                <a:cs typeface="Arial"/>
              </a:rPr>
              <a:t>width:	</a:t>
            </a:r>
            <a:r>
              <a:rPr sz="2400" b="1" spc="-90" dirty="0">
                <a:latin typeface="Arial"/>
                <a:cs typeface="Arial"/>
              </a:rPr>
              <a:t>50%;</a:t>
            </a:r>
            <a:endParaRPr sz="2400">
              <a:latin typeface="Arial"/>
              <a:cs typeface="Arial"/>
            </a:endParaRPr>
          </a:p>
          <a:p>
            <a:pPr marL="85090">
              <a:lnSpc>
                <a:spcPts val="2865"/>
              </a:lnSpc>
            </a:pPr>
            <a:r>
              <a:rPr sz="2400" spc="515" dirty="0"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99" y="1272697"/>
            <a:ext cx="8679882" cy="47329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8112" y="1258410"/>
            <a:ext cx="8709025" cy="4761865"/>
          </a:xfrm>
          <a:custGeom>
            <a:avLst/>
            <a:gdLst/>
            <a:ahLst/>
            <a:cxnLst/>
            <a:rect l="l" t="t" r="r" b="b"/>
            <a:pathLst>
              <a:path w="8709025" h="4761865">
                <a:moveTo>
                  <a:pt x="0" y="0"/>
                </a:moveTo>
                <a:lnTo>
                  <a:pt x="8708444" y="0"/>
                </a:lnTo>
                <a:lnTo>
                  <a:pt x="8708444" y="4761552"/>
                </a:lnTo>
                <a:lnTo>
                  <a:pt x="0" y="4761552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2597150" cy="8616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Block-level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0" dirty="0"/>
              <a:t>width</a:t>
            </a:r>
            <a:r>
              <a:rPr sz="1800" spc="-185" dirty="0"/>
              <a:t> </a:t>
            </a:r>
            <a:r>
              <a:rPr sz="1800" spc="25" dirty="0"/>
              <a:t>can</a:t>
            </a:r>
            <a:r>
              <a:rPr sz="1800" spc="-185" dirty="0"/>
              <a:t> </a:t>
            </a:r>
            <a:r>
              <a:rPr sz="1800" spc="40" dirty="0"/>
              <a:t>be</a:t>
            </a:r>
            <a:r>
              <a:rPr sz="1800" spc="-185" dirty="0"/>
              <a:t> </a:t>
            </a:r>
            <a:r>
              <a:rPr sz="1800" spc="40" dirty="0"/>
              <a:t>modified</a:t>
            </a:r>
            <a:endParaRPr sz="1800"/>
          </a:p>
        </p:txBody>
      </p:sp>
      <p:sp>
        <p:nvSpPr>
          <p:cNvPr id="3" name="object 3"/>
          <p:cNvSpPr/>
          <p:nvPr/>
        </p:nvSpPr>
        <p:spPr>
          <a:xfrm>
            <a:off x="954489" y="2276794"/>
            <a:ext cx="1536065" cy="297815"/>
          </a:xfrm>
          <a:custGeom>
            <a:avLst/>
            <a:gdLst/>
            <a:ahLst/>
            <a:cxnLst/>
            <a:rect l="l" t="t" r="r" b="b"/>
            <a:pathLst>
              <a:path w="1536064" h="297814">
                <a:moveTo>
                  <a:pt x="0" y="0"/>
                </a:moveTo>
                <a:lnTo>
                  <a:pt x="1535555" y="0"/>
                </a:lnTo>
                <a:lnTo>
                  <a:pt x="1535555" y="297293"/>
                </a:lnTo>
                <a:lnTo>
                  <a:pt x="0" y="297293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80048" y="1526196"/>
          <a:ext cx="8171815" cy="18929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0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2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64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9935"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595"/>
                        </a:spcBef>
                        <a:tabLst>
                          <a:tab pos="513080" algn="l"/>
                        </a:tabLst>
                      </a:pPr>
                      <a:r>
                        <a:rPr sz="2000" spc="-20" dirty="0">
                          <a:latin typeface="Arial"/>
                          <a:cs typeface="Arial"/>
                        </a:rPr>
                        <a:t>h1	</a:t>
                      </a:r>
                      <a:r>
                        <a:rPr sz="2000" spc="430" dirty="0">
                          <a:latin typeface="Arial"/>
                          <a:cs typeface="Arial"/>
                        </a:rPr>
                        <a:t>{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374015">
                        <a:lnSpc>
                          <a:spcPct val="100000"/>
                        </a:lnSpc>
                        <a:tabLst>
                          <a:tab pos="1487805" algn="l"/>
                        </a:tabLst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border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:	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5px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556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marL="144780">
                        <a:lnSpc>
                          <a:spcPct val="100000"/>
                        </a:lnSpc>
                      </a:pPr>
                      <a:r>
                        <a:rPr sz="2000" spc="270" dirty="0">
                          <a:latin typeface="Arial"/>
                          <a:cs typeface="Arial"/>
                        </a:rPr>
                        <a:t>solid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marL="78740">
                        <a:lnSpc>
                          <a:spcPct val="100000"/>
                        </a:lnSpc>
                      </a:pPr>
                      <a:r>
                        <a:rPr sz="2000" spc="229" dirty="0">
                          <a:latin typeface="Arial"/>
                          <a:cs typeface="Arial"/>
                        </a:rPr>
                        <a:t>red;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595"/>
                        </a:spcBef>
                        <a:tabLst>
                          <a:tab pos="1486535" algn="l"/>
                        </a:tabLst>
                      </a:pPr>
                      <a:r>
                        <a:rPr sz="2000" spc="5" dirty="0">
                          <a:latin typeface="Arial"/>
                          <a:cs typeface="Arial"/>
                        </a:rPr>
                        <a:t>&lt;h1&gt;About	</a:t>
                      </a:r>
                      <a:r>
                        <a:rPr sz="2000" spc="120" dirty="0">
                          <a:latin typeface="Arial"/>
                          <a:cs typeface="Arial"/>
                        </a:rPr>
                        <a:t>vrk&lt;/h1&gt;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93980">
                        <a:lnSpc>
                          <a:spcPct val="100000"/>
                        </a:lnSpc>
                      </a:pPr>
                      <a:r>
                        <a:rPr sz="2000" spc="-55" dirty="0">
                          <a:latin typeface="Arial"/>
                          <a:cs typeface="Arial"/>
                        </a:rPr>
                        <a:t>&lt;p&gt;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55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374015">
                        <a:lnSpc>
                          <a:spcPts val="1885"/>
                        </a:lnSpc>
                        <a:tabLst>
                          <a:tab pos="1348740" algn="l"/>
                        </a:tabLst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width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:	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50%;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72745">
                        <a:lnSpc>
                          <a:spcPts val="1885"/>
                        </a:lnSpc>
                        <a:tabLst>
                          <a:tab pos="929640" algn="l"/>
                          <a:tab pos="1765300" algn="l"/>
                        </a:tabLst>
                      </a:pPr>
                      <a:r>
                        <a:rPr sz="2000" spc="-90" dirty="0">
                          <a:latin typeface="Arial"/>
                          <a:cs typeface="Arial"/>
                        </a:rPr>
                        <a:t>She	</a:t>
                      </a:r>
                      <a:r>
                        <a:rPr sz="2000" spc="295" dirty="0">
                          <a:latin typeface="Arial"/>
                          <a:cs typeface="Arial"/>
                        </a:rPr>
                        <a:t>likes	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&lt;em&gt;puppies&lt;/em&gt;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94615">
                        <a:lnSpc>
                          <a:spcPts val="1945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}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ts val="1945"/>
                        </a:lnSpc>
                      </a:pPr>
                      <a:r>
                        <a:rPr sz="2000" spc="90" dirty="0">
                          <a:latin typeface="Arial"/>
                          <a:cs typeface="Arial"/>
                        </a:rPr>
                        <a:t>&lt;/p&gt;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48124" y="3409431"/>
            <a:ext cx="2573655" cy="320357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38100" algn="just">
              <a:lnSpc>
                <a:spcPct val="114100"/>
              </a:lnSpc>
              <a:spcBef>
                <a:spcPts val="85"/>
              </a:spcBef>
            </a:pPr>
            <a:r>
              <a:rPr sz="2400" b="1" spc="-5" dirty="0">
                <a:solidFill>
                  <a:srgbClr val="424242"/>
                </a:solidFill>
                <a:latin typeface="Courier New"/>
                <a:cs typeface="Courier New"/>
              </a:rPr>
              <a:t>&lt;h1&gt;</a:t>
            </a:r>
            <a:r>
              <a:rPr sz="2400" b="1" spc="-940" dirty="0">
                <a:solidFill>
                  <a:srgbClr val="424242"/>
                </a:solidFill>
                <a:latin typeface="Courier New"/>
                <a:cs typeface="Courier New"/>
              </a:rPr>
              <a:t>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is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block-level,  </a:t>
            </a:r>
            <a:r>
              <a:rPr sz="2400" spc="-170" dirty="0">
                <a:solidFill>
                  <a:srgbClr val="424242"/>
                </a:solidFill>
                <a:latin typeface="Arial"/>
                <a:cs typeface="Arial"/>
              </a:rPr>
              <a:t>so </a:t>
            </a:r>
            <a:r>
              <a:rPr sz="2400" spc="-40" dirty="0">
                <a:solidFill>
                  <a:srgbClr val="424242"/>
                </a:solidFill>
                <a:latin typeface="Arial"/>
                <a:cs typeface="Arial"/>
              </a:rPr>
              <a:t>its </a:t>
            </a:r>
            <a:r>
              <a:rPr sz="2400" b="1" spc="-5" dirty="0">
                <a:solidFill>
                  <a:srgbClr val="424242"/>
                </a:solidFill>
                <a:latin typeface="Courier New"/>
                <a:cs typeface="Courier New"/>
              </a:rPr>
              <a:t>width</a:t>
            </a:r>
            <a:r>
              <a:rPr sz="2400" b="1" spc="-910" dirty="0">
                <a:solidFill>
                  <a:srgbClr val="424242"/>
                </a:solidFill>
                <a:latin typeface="Courier New"/>
                <a:cs typeface="Courier New"/>
              </a:rPr>
              <a:t> </a:t>
            </a:r>
            <a:r>
              <a:rPr sz="2400" b="1" spc="-225" dirty="0">
                <a:solidFill>
                  <a:srgbClr val="38751C"/>
                </a:solidFill>
                <a:latin typeface="Arial"/>
                <a:cs typeface="Arial"/>
              </a:rPr>
              <a:t>can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be  </a:t>
            </a:r>
            <a:r>
              <a:rPr sz="2400" spc="-50" dirty="0">
                <a:solidFill>
                  <a:srgbClr val="424242"/>
                </a:solidFill>
                <a:latin typeface="Arial"/>
                <a:cs typeface="Arial"/>
              </a:rPr>
              <a:t>modified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14100"/>
              </a:lnSpc>
              <a:spcBef>
                <a:spcPts val="1015"/>
              </a:spcBef>
            </a:pP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Block-level</a:t>
            </a:r>
            <a:r>
              <a:rPr sz="2400" spc="-16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424242"/>
                </a:solidFill>
                <a:latin typeface="Arial"/>
                <a:cs typeface="Arial"/>
              </a:rPr>
              <a:t>elements  </a:t>
            </a:r>
            <a:r>
              <a:rPr sz="2400" spc="-20" dirty="0">
                <a:solidFill>
                  <a:srgbClr val="424242"/>
                </a:solidFill>
                <a:latin typeface="Arial"/>
                <a:cs typeface="Arial"/>
              </a:rPr>
              <a:t>still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flow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top </a:t>
            </a:r>
            <a:r>
              <a:rPr sz="2400" spc="25" dirty="0">
                <a:solidFill>
                  <a:srgbClr val="424242"/>
                </a:solidFill>
                <a:latin typeface="Arial"/>
                <a:cs typeface="Arial"/>
              </a:rPr>
              <a:t>to 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bottom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400" spc="-204" dirty="0">
                <a:solidFill>
                  <a:srgbClr val="424242"/>
                </a:solidFill>
                <a:latin typeface="Arial"/>
                <a:cs typeface="Arial"/>
              </a:rPr>
              <a:t>See: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u="heavy" spc="-26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JSBin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61093" y="3588967"/>
            <a:ext cx="5298664" cy="28892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46817" y="3574667"/>
            <a:ext cx="5327650" cy="2918460"/>
          </a:xfrm>
          <a:custGeom>
            <a:avLst/>
            <a:gdLst/>
            <a:ahLst/>
            <a:cxnLst/>
            <a:rect l="l" t="t" r="r" b="b"/>
            <a:pathLst>
              <a:path w="5327650" h="2918460">
                <a:moveTo>
                  <a:pt x="0" y="0"/>
                </a:moveTo>
                <a:lnTo>
                  <a:pt x="5327239" y="0"/>
                </a:lnTo>
                <a:lnTo>
                  <a:pt x="5327239" y="2917844"/>
                </a:lnTo>
                <a:lnTo>
                  <a:pt x="0" y="2917844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35153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Inline</a:t>
            </a:r>
            <a:r>
              <a:rPr spc="-385" dirty="0"/>
              <a:t> </a:t>
            </a:r>
            <a:r>
              <a:rPr spc="10" dirty="0"/>
              <a:t>elements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5724" y="1580000"/>
            <a:ext cx="5165725" cy="4677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b="1" u="heavy" spc="-215" dirty="0"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  <a:latin typeface="Arial"/>
                <a:cs typeface="Arial"/>
              </a:rPr>
              <a:t>Examples: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  <a:tabLst>
                <a:tab pos="847725" algn="l"/>
                <a:tab pos="1851025" algn="l"/>
                <a:tab pos="3521710" algn="l"/>
              </a:tabLst>
            </a:pPr>
            <a:r>
              <a:rPr sz="2400" spc="110" dirty="0">
                <a:latin typeface="Arial"/>
                <a:cs typeface="Arial"/>
              </a:rPr>
              <a:t>&lt;a&gt;,	</a:t>
            </a:r>
            <a:r>
              <a:rPr sz="2400" spc="-50" dirty="0">
                <a:latin typeface="Arial"/>
                <a:cs typeface="Arial"/>
              </a:rPr>
              <a:t>&lt;em&gt;,	</a:t>
            </a:r>
            <a:r>
              <a:rPr sz="2400" spc="185" dirty="0">
                <a:latin typeface="Arial"/>
                <a:cs typeface="Arial"/>
              </a:rPr>
              <a:t>&lt;strong&gt;,	</a:t>
            </a:r>
            <a:r>
              <a:rPr sz="2400" spc="80" dirty="0">
                <a:latin typeface="Arial"/>
                <a:cs typeface="Arial"/>
              </a:rPr>
              <a:t>&lt;br&gt;</a:t>
            </a:r>
            <a:endParaRPr sz="2400">
              <a:latin typeface="Arial"/>
              <a:cs typeface="Arial"/>
            </a:endParaRPr>
          </a:p>
          <a:p>
            <a:pPr marL="469900" marR="913765" indent="-306705">
              <a:lnSpc>
                <a:spcPts val="2850"/>
              </a:lnSpc>
              <a:spcBef>
                <a:spcPts val="114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Take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up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only </a:t>
            </a:r>
            <a:r>
              <a:rPr sz="2400" spc="-225" dirty="0">
                <a:solidFill>
                  <a:srgbClr val="424242"/>
                </a:solidFill>
                <a:latin typeface="Arial"/>
                <a:cs typeface="Arial"/>
              </a:rPr>
              <a:t>as 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much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width</a:t>
            </a:r>
            <a:r>
              <a:rPr sz="2400" spc="-14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225" dirty="0">
                <a:solidFill>
                  <a:srgbClr val="424242"/>
                </a:solidFill>
                <a:latin typeface="Arial"/>
                <a:cs typeface="Arial"/>
              </a:rPr>
              <a:t>as 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needed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(flows </a:t>
            </a:r>
            <a:r>
              <a:rPr sz="2400" spc="15" dirty="0">
                <a:solidFill>
                  <a:srgbClr val="424242"/>
                </a:solidFill>
                <a:latin typeface="Arial"/>
                <a:cs typeface="Arial"/>
              </a:rPr>
              <a:t>left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</a:t>
            </a:r>
            <a:r>
              <a:rPr sz="2400" spc="-3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right)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930"/>
              </a:spcBef>
              <a:buClr>
                <a:srgbClr val="424242"/>
              </a:buClr>
              <a:buSzPct val="83333"/>
              <a:buFont typeface="Arial"/>
              <a:buChar char="-"/>
              <a:tabLst>
                <a:tab pos="469265" algn="l"/>
                <a:tab pos="469900" algn="l"/>
              </a:tabLst>
            </a:pPr>
            <a:r>
              <a:rPr sz="2400" b="1" spc="-190" dirty="0">
                <a:solidFill>
                  <a:srgbClr val="FF0000"/>
                </a:solidFill>
                <a:latin typeface="Arial"/>
                <a:cs typeface="Arial"/>
              </a:rPr>
              <a:t>Cannot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have </a:t>
            </a:r>
            <a:r>
              <a:rPr sz="2400" spc="225" dirty="0">
                <a:solidFill>
                  <a:srgbClr val="424242"/>
                </a:solidFill>
                <a:latin typeface="Arial"/>
                <a:cs typeface="Arial"/>
              </a:rPr>
              <a:t>height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</a:t>
            </a:r>
            <a:r>
              <a:rPr sz="2400" spc="-40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190" dirty="0">
                <a:solidFill>
                  <a:srgbClr val="424242"/>
                </a:solidFill>
                <a:latin typeface="Arial"/>
                <a:cs typeface="Arial"/>
              </a:rPr>
              <a:t>width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1020"/>
              </a:spcBef>
              <a:buClr>
                <a:srgbClr val="424242"/>
              </a:buClr>
              <a:buSzPct val="83333"/>
              <a:buFont typeface="Arial"/>
              <a:buChar char="-"/>
              <a:tabLst>
                <a:tab pos="469265" algn="l"/>
                <a:tab pos="469900" algn="l"/>
              </a:tabLst>
            </a:pPr>
            <a:r>
              <a:rPr sz="2400" b="1" spc="-190" dirty="0">
                <a:solidFill>
                  <a:srgbClr val="FF0000"/>
                </a:solidFill>
                <a:latin typeface="Arial"/>
                <a:cs typeface="Arial"/>
              </a:rPr>
              <a:t>Cannot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have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block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element child</a:t>
            </a:r>
            <a:endParaRPr sz="2400">
              <a:latin typeface="Arial"/>
              <a:cs typeface="Arial"/>
            </a:endParaRPr>
          </a:p>
          <a:p>
            <a:pPr marL="469900" marR="50800" indent="-306705">
              <a:lnSpc>
                <a:spcPts val="2850"/>
              </a:lnSpc>
              <a:spcBef>
                <a:spcPts val="1140"/>
              </a:spcBef>
              <a:buClr>
                <a:srgbClr val="424242"/>
              </a:buClr>
              <a:buSzPct val="83333"/>
              <a:buFont typeface="Arial"/>
              <a:buChar char="-"/>
              <a:tabLst>
                <a:tab pos="469265" algn="l"/>
                <a:tab pos="469900" algn="l"/>
              </a:tabLst>
            </a:pPr>
            <a:r>
              <a:rPr sz="2400" b="1" spc="-190" dirty="0">
                <a:solidFill>
                  <a:srgbClr val="FF0000"/>
                </a:solidFill>
                <a:latin typeface="Arial"/>
                <a:cs typeface="Arial"/>
              </a:rPr>
              <a:t>Cannot 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be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positioned 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(i.e. </a:t>
            </a:r>
            <a:r>
              <a:rPr sz="2400" spc="-490" dirty="0">
                <a:solidFill>
                  <a:srgbClr val="424242"/>
                </a:solidFill>
                <a:latin typeface="Arial"/>
                <a:cs typeface="Arial"/>
              </a:rPr>
              <a:t>CSS  </a:t>
            </a:r>
            <a:r>
              <a:rPr sz="2400" spc="-60" dirty="0">
                <a:solidFill>
                  <a:srgbClr val="424242"/>
                </a:solidFill>
                <a:latin typeface="Arial"/>
                <a:cs typeface="Arial"/>
              </a:rPr>
              <a:t>properties like </a:t>
            </a:r>
            <a:r>
              <a:rPr sz="2400" spc="405" dirty="0">
                <a:solidFill>
                  <a:srgbClr val="424242"/>
                </a:solidFill>
                <a:latin typeface="Arial"/>
                <a:cs typeface="Arial"/>
              </a:rPr>
              <a:t>float</a:t>
            </a:r>
            <a:r>
              <a:rPr sz="2400" spc="-27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 </a:t>
            </a:r>
            <a:r>
              <a:rPr sz="2400" spc="280" dirty="0">
                <a:solidFill>
                  <a:srgbClr val="424242"/>
                </a:solidFill>
                <a:latin typeface="Arial"/>
                <a:cs typeface="Arial"/>
              </a:rPr>
              <a:t>position 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do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not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apply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</a:t>
            </a:r>
            <a:r>
              <a:rPr sz="2400" spc="-44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45" dirty="0">
                <a:solidFill>
                  <a:srgbClr val="424242"/>
                </a:solidFill>
                <a:latin typeface="Arial"/>
                <a:cs typeface="Arial"/>
              </a:rPr>
              <a:t>inline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elements)</a:t>
            </a:r>
            <a:endParaRPr sz="2400">
              <a:latin typeface="Arial"/>
              <a:cs typeface="Arial"/>
            </a:endParaRPr>
          </a:p>
          <a:p>
            <a:pPr marL="927100" marR="5080" lvl="1" indent="-382270">
              <a:lnSpc>
                <a:spcPts val="2850"/>
              </a:lnSpc>
              <a:spcBef>
                <a:spcPts val="1050"/>
              </a:spcBef>
              <a:buSzPct val="83333"/>
              <a:buChar char="○"/>
              <a:tabLst>
                <a:tab pos="926465" algn="l"/>
                <a:tab pos="927100" algn="l"/>
              </a:tabLst>
            </a:pPr>
            <a:r>
              <a:rPr sz="2400" spc="-45" dirty="0">
                <a:solidFill>
                  <a:srgbClr val="424242"/>
                </a:solidFill>
                <a:latin typeface="Arial"/>
                <a:cs typeface="Arial"/>
              </a:rPr>
              <a:t>Must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position </a:t>
            </a:r>
            <a:r>
              <a:rPr sz="2400" b="1" spc="-145" dirty="0">
                <a:solidFill>
                  <a:srgbClr val="424242"/>
                </a:solidFill>
                <a:latin typeface="Arial"/>
                <a:cs typeface="Arial"/>
              </a:rPr>
              <a:t>its </a:t>
            </a:r>
            <a:r>
              <a:rPr sz="2400" b="1" spc="-170" dirty="0">
                <a:solidFill>
                  <a:srgbClr val="424242"/>
                </a:solidFill>
                <a:latin typeface="Arial"/>
                <a:cs typeface="Arial"/>
              </a:rPr>
              <a:t>containing</a:t>
            </a:r>
            <a:r>
              <a:rPr sz="2400" b="1" spc="-27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1" spc="-195" dirty="0">
                <a:solidFill>
                  <a:srgbClr val="424242"/>
                </a:solidFill>
                <a:latin typeface="Arial"/>
                <a:cs typeface="Arial"/>
              </a:rPr>
              <a:t>block  </a:t>
            </a:r>
            <a:r>
              <a:rPr sz="2400" b="1" spc="-120" dirty="0">
                <a:solidFill>
                  <a:srgbClr val="424242"/>
                </a:solidFill>
                <a:latin typeface="Arial"/>
                <a:cs typeface="Arial"/>
              </a:rPr>
              <a:t>element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instead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01488" y="2691869"/>
            <a:ext cx="3245485" cy="2390775"/>
          </a:xfrm>
          <a:custGeom>
            <a:avLst/>
            <a:gdLst/>
            <a:ahLst/>
            <a:cxnLst/>
            <a:rect l="l" t="t" r="r" b="b"/>
            <a:pathLst>
              <a:path w="3245484" h="2390775">
                <a:moveTo>
                  <a:pt x="0" y="132774"/>
                </a:moveTo>
                <a:lnTo>
                  <a:pt x="6769" y="90809"/>
                </a:lnTo>
                <a:lnTo>
                  <a:pt x="25619" y="54361"/>
                </a:lnTo>
                <a:lnTo>
                  <a:pt x="54361" y="25619"/>
                </a:lnTo>
                <a:lnTo>
                  <a:pt x="90809" y="6769"/>
                </a:lnTo>
                <a:lnTo>
                  <a:pt x="132774" y="0"/>
                </a:lnTo>
                <a:lnTo>
                  <a:pt x="3112618" y="0"/>
                </a:lnTo>
                <a:lnTo>
                  <a:pt x="3163418" y="10112"/>
                </a:lnTo>
                <a:lnTo>
                  <a:pt x="3206493" y="38899"/>
                </a:lnTo>
                <a:lnTo>
                  <a:pt x="3235280" y="81974"/>
                </a:lnTo>
                <a:lnTo>
                  <a:pt x="3245393" y="132774"/>
                </a:lnTo>
                <a:lnTo>
                  <a:pt x="3245393" y="2257620"/>
                </a:lnTo>
                <a:lnTo>
                  <a:pt x="3238624" y="2299585"/>
                </a:lnTo>
                <a:lnTo>
                  <a:pt x="3219774" y="2336033"/>
                </a:lnTo>
                <a:lnTo>
                  <a:pt x="3191031" y="2364776"/>
                </a:lnTo>
                <a:lnTo>
                  <a:pt x="3154584" y="2383625"/>
                </a:lnTo>
                <a:lnTo>
                  <a:pt x="3112618" y="2390395"/>
                </a:lnTo>
                <a:lnTo>
                  <a:pt x="132774" y="2390395"/>
                </a:lnTo>
                <a:lnTo>
                  <a:pt x="90809" y="2383625"/>
                </a:lnTo>
                <a:lnTo>
                  <a:pt x="54361" y="2364776"/>
                </a:lnTo>
                <a:lnTo>
                  <a:pt x="25619" y="2336033"/>
                </a:lnTo>
                <a:lnTo>
                  <a:pt x="6769" y="2299585"/>
                </a:lnTo>
                <a:lnTo>
                  <a:pt x="0" y="2257620"/>
                </a:lnTo>
                <a:lnTo>
                  <a:pt x="0" y="13277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12463" y="3128943"/>
            <a:ext cx="1743075" cy="116839"/>
          </a:xfrm>
          <a:custGeom>
            <a:avLst/>
            <a:gdLst/>
            <a:ahLst/>
            <a:cxnLst/>
            <a:rect l="l" t="t" r="r" b="b"/>
            <a:pathLst>
              <a:path w="1743075" h="116839">
                <a:moveTo>
                  <a:pt x="0" y="0"/>
                </a:moveTo>
                <a:lnTo>
                  <a:pt x="1742996" y="0"/>
                </a:lnTo>
                <a:lnTo>
                  <a:pt x="1742996" y="116399"/>
                </a:lnTo>
                <a:lnTo>
                  <a:pt x="0" y="116399"/>
                </a:ln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21088" y="2720628"/>
            <a:ext cx="3206193" cy="1770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71062" y="2334120"/>
            <a:ext cx="1722120" cy="0"/>
          </a:xfrm>
          <a:custGeom>
            <a:avLst/>
            <a:gdLst/>
            <a:ahLst/>
            <a:cxnLst/>
            <a:rect l="l" t="t" r="r" b="b"/>
            <a:pathLst>
              <a:path w="1722120">
                <a:moveTo>
                  <a:pt x="0" y="0"/>
                </a:moveTo>
                <a:lnTo>
                  <a:pt x="1721996" y="0"/>
                </a:lnTo>
              </a:path>
            </a:pathLst>
          </a:custGeom>
          <a:ln w="761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93059" y="2208258"/>
            <a:ext cx="346075" cy="252095"/>
          </a:xfrm>
          <a:custGeom>
            <a:avLst/>
            <a:gdLst/>
            <a:ahLst/>
            <a:cxnLst/>
            <a:rect l="l" t="t" r="r" b="b"/>
            <a:pathLst>
              <a:path w="346075" h="252094">
                <a:moveTo>
                  <a:pt x="0" y="251724"/>
                </a:moveTo>
                <a:lnTo>
                  <a:pt x="0" y="0"/>
                </a:lnTo>
                <a:lnTo>
                  <a:pt x="345799" y="125862"/>
                </a:lnTo>
                <a:lnTo>
                  <a:pt x="0" y="25172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93058" y="2208258"/>
            <a:ext cx="346075" cy="252095"/>
          </a:xfrm>
          <a:custGeom>
            <a:avLst/>
            <a:gdLst/>
            <a:ahLst/>
            <a:cxnLst/>
            <a:rect l="l" t="t" r="r" b="b"/>
            <a:pathLst>
              <a:path w="346075" h="252094">
                <a:moveTo>
                  <a:pt x="0" y="251724"/>
                </a:moveTo>
                <a:lnTo>
                  <a:pt x="345799" y="125862"/>
                </a:lnTo>
                <a:lnTo>
                  <a:pt x="0" y="0"/>
                </a:lnTo>
                <a:lnTo>
                  <a:pt x="0" y="251724"/>
                </a:lnTo>
                <a:close/>
              </a:path>
            </a:pathLst>
          </a:custGeom>
          <a:ln w="761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66535" y="3128468"/>
            <a:ext cx="1169670" cy="116839"/>
          </a:xfrm>
          <a:custGeom>
            <a:avLst/>
            <a:gdLst/>
            <a:ahLst/>
            <a:cxnLst/>
            <a:rect l="l" t="t" r="r" b="b"/>
            <a:pathLst>
              <a:path w="1169670" h="116839">
                <a:moveTo>
                  <a:pt x="0" y="0"/>
                </a:moveTo>
                <a:lnTo>
                  <a:pt x="1169397" y="0"/>
                </a:lnTo>
                <a:lnTo>
                  <a:pt x="1169397" y="116374"/>
                </a:lnTo>
                <a:lnTo>
                  <a:pt x="0" y="116374"/>
                </a:ln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28561" y="3323193"/>
            <a:ext cx="1743075" cy="116839"/>
          </a:xfrm>
          <a:custGeom>
            <a:avLst/>
            <a:gdLst/>
            <a:ahLst/>
            <a:cxnLst/>
            <a:rect l="l" t="t" r="r" b="b"/>
            <a:pathLst>
              <a:path w="1743075" h="116839">
                <a:moveTo>
                  <a:pt x="0" y="0"/>
                </a:moveTo>
                <a:lnTo>
                  <a:pt x="1742996" y="0"/>
                </a:lnTo>
                <a:lnTo>
                  <a:pt x="1742996" y="116399"/>
                </a:lnTo>
                <a:lnTo>
                  <a:pt x="0" y="116399"/>
                </a:ln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28363" y="3324168"/>
            <a:ext cx="673735" cy="116839"/>
          </a:xfrm>
          <a:custGeom>
            <a:avLst/>
            <a:gdLst/>
            <a:ahLst/>
            <a:cxnLst/>
            <a:rect l="l" t="t" r="r" b="b"/>
            <a:pathLst>
              <a:path w="673735" h="116839">
                <a:moveTo>
                  <a:pt x="0" y="0"/>
                </a:moveTo>
                <a:lnTo>
                  <a:pt x="673198" y="0"/>
                </a:lnTo>
                <a:lnTo>
                  <a:pt x="673198" y="116399"/>
                </a:lnTo>
                <a:lnTo>
                  <a:pt x="0" y="116399"/>
                </a:ln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2155" y="421695"/>
            <a:ext cx="35001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Example:</a:t>
            </a:r>
            <a:r>
              <a:rPr spc="-370" dirty="0"/>
              <a:t> </a:t>
            </a:r>
            <a:r>
              <a:rPr spc="-45" dirty="0"/>
              <a:t>Inline</a:t>
            </a:r>
          </a:p>
        </p:txBody>
      </p:sp>
      <p:sp>
        <p:nvSpPr>
          <p:cNvPr id="3" name="object 3"/>
          <p:cNvSpPr/>
          <p:nvPr/>
        </p:nvSpPr>
        <p:spPr>
          <a:xfrm>
            <a:off x="463774" y="1407922"/>
            <a:ext cx="8194283" cy="4339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71449" y="1369822"/>
          <a:ext cx="8560434" cy="4937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3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23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B6B6B6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38100">
                      <a:solidFill>
                        <a:srgbClr val="B6B6B6"/>
                      </a:solidFill>
                      <a:prstDash val="solid"/>
                    </a:lnR>
                    <a:lnT w="38100">
                      <a:solidFill>
                        <a:srgbClr val="B6B6B6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4115">
                <a:tc>
                  <a:txBody>
                    <a:bodyPr/>
                    <a:lstStyle/>
                    <a:p>
                      <a:pPr marL="95250">
                        <a:lnSpc>
                          <a:spcPts val="2630"/>
                        </a:lnSpc>
                        <a:spcBef>
                          <a:spcPts val="1495"/>
                        </a:spcBef>
                      </a:pPr>
                      <a:r>
                        <a:rPr sz="2200" b="1" spc="-5" dirty="0">
                          <a:latin typeface="Arial"/>
                          <a:cs typeface="Arial"/>
                        </a:rPr>
                        <a:t>&lt;</a:t>
                      </a:r>
                      <a:endParaRPr sz="2200">
                        <a:latin typeface="Arial"/>
                        <a:cs typeface="Arial"/>
                      </a:endParaRPr>
                    </a:p>
                    <a:p>
                      <a:pPr marL="95250">
                        <a:lnSpc>
                          <a:spcPts val="2625"/>
                        </a:lnSpc>
                      </a:pPr>
                      <a:r>
                        <a:rPr sz="2200" b="1" spc="-5" dirty="0">
                          <a:latin typeface="Arial"/>
                          <a:cs typeface="Arial"/>
                        </a:rPr>
                        <a:t>&lt;</a:t>
                      </a:r>
                      <a:endParaRPr sz="2200">
                        <a:latin typeface="Arial"/>
                        <a:cs typeface="Arial"/>
                      </a:endParaRPr>
                    </a:p>
                    <a:p>
                      <a:pPr marL="95250">
                        <a:lnSpc>
                          <a:spcPts val="2395"/>
                        </a:lnSpc>
                      </a:pPr>
                      <a:r>
                        <a:rPr sz="2200" b="1" spc="-5" dirty="0">
                          <a:latin typeface="Arial"/>
                          <a:cs typeface="Arial"/>
                        </a:rPr>
                        <a:t>&lt;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898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B6B6B6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630"/>
                        </a:lnSpc>
                        <a:spcBef>
                          <a:spcPts val="1495"/>
                        </a:spcBef>
                        <a:tabLst>
                          <a:tab pos="1772920" algn="l"/>
                          <a:tab pos="3610610" algn="l"/>
                        </a:tabLst>
                      </a:pPr>
                      <a:r>
                        <a:rPr sz="2200" b="1" spc="-60" dirty="0">
                          <a:latin typeface="Arial"/>
                          <a:cs typeface="Arial"/>
                        </a:rPr>
                        <a:t>strong&gt;</a:t>
                      </a:r>
                      <a:r>
                        <a:rPr sz="2200" spc="-60" dirty="0">
                          <a:latin typeface="Arial"/>
                          <a:cs typeface="Arial"/>
                        </a:rPr>
                        <a:t>Web	</a:t>
                      </a:r>
                      <a:r>
                        <a:rPr sz="2200" spc="25" dirty="0">
                          <a:latin typeface="Arial"/>
                          <a:cs typeface="Arial"/>
                        </a:rPr>
                        <a:t>programming	</a:t>
                      </a:r>
                      <a:r>
                        <a:rPr sz="2200" spc="135" dirty="0">
                          <a:latin typeface="Arial"/>
                          <a:cs typeface="Arial"/>
                        </a:rPr>
                        <a:t>resources:</a:t>
                      </a:r>
                      <a:r>
                        <a:rPr sz="2200" b="1" spc="135" dirty="0">
                          <a:latin typeface="Arial"/>
                          <a:cs typeface="Arial"/>
                        </a:rPr>
                        <a:t>&lt;/strong&gt;</a:t>
                      </a:r>
                      <a:endParaRPr sz="2200">
                        <a:latin typeface="Arial"/>
                        <a:cs typeface="Arial"/>
                      </a:endParaRPr>
                    </a:p>
                    <a:p>
                      <a:pPr marL="84455">
                        <a:lnSpc>
                          <a:spcPts val="2625"/>
                        </a:lnSpc>
                        <a:tabLst>
                          <a:tab pos="390525" algn="l"/>
                          <a:tab pos="6073775" algn="l"/>
                        </a:tabLst>
                      </a:pPr>
                      <a:r>
                        <a:rPr sz="2200" b="1" spc="-15" dirty="0">
                          <a:latin typeface="Arial"/>
                          <a:cs typeface="Arial"/>
                        </a:rPr>
                        <a:t>a	</a:t>
                      </a:r>
                      <a:r>
                        <a:rPr sz="2200" b="1" spc="114" dirty="0">
                          <a:latin typeface="Arial"/>
                          <a:cs typeface="Arial"/>
                          <a:hlinkClick r:id="rId3"/>
                        </a:rPr>
                        <a:t>href="http://cs193x.stanford.edu"&gt;</a:t>
                      </a:r>
                      <a:r>
                        <a:rPr sz="2200" spc="114" dirty="0">
                          <a:latin typeface="Arial"/>
                          <a:cs typeface="Arial"/>
                        </a:rPr>
                        <a:t>CS	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193X</a:t>
                      </a:r>
                      <a:r>
                        <a:rPr sz="2200" b="1" spc="10" dirty="0">
                          <a:latin typeface="Arial"/>
                          <a:cs typeface="Arial"/>
                        </a:rPr>
                        <a:t>&lt;/a&gt;</a:t>
                      </a:r>
                      <a:endParaRPr sz="2200">
                        <a:latin typeface="Arial"/>
                        <a:cs typeface="Arial"/>
                      </a:endParaRPr>
                    </a:p>
                    <a:p>
                      <a:pPr marL="84455">
                        <a:lnSpc>
                          <a:spcPts val="2395"/>
                        </a:lnSpc>
                        <a:tabLst>
                          <a:tab pos="390525" algn="l"/>
                        </a:tabLst>
                      </a:pPr>
                      <a:r>
                        <a:rPr sz="2200" b="1" spc="-15" dirty="0">
                          <a:latin typeface="Arial"/>
                          <a:cs typeface="Arial"/>
                        </a:rPr>
                        <a:t>a	</a:t>
                      </a:r>
                      <a:r>
                        <a:rPr sz="2200" b="1" spc="110" dirty="0">
                          <a:latin typeface="Arial"/>
                          <a:cs typeface="Arial"/>
                        </a:rPr>
                        <a:t>href="https://developer.mozilla.org/en-US/"&gt;</a:t>
                      </a:r>
                      <a:r>
                        <a:rPr sz="2200" spc="110" dirty="0">
                          <a:latin typeface="Arial"/>
                          <a:cs typeface="Arial"/>
                        </a:rPr>
                        <a:t>MDN</a:t>
                      </a:r>
                      <a:r>
                        <a:rPr sz="2200" b="1" spc="110" dirty="0">
                          <a:latin typeface="Arial"/>
                          <a:cs typeface="Arial"/>
                        </a:rPr>
                        <a:t>&lt;/a&gt;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89865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38100">
                      <a:solidFill>
                        <a:srgbClr val="B6B6B6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B6B6B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340">
                <a:tc gridSpan="3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125"/>
                        </a:spcBef>
                        <a:tabLst>
                          <a:tab pos="554355" algn="l"/>
                        </a:tabLst>
                      </a:pPr>
                      <a:r>
                        <a:rPr sz="2200" b="1" spc="-50" dirty="0">
                          <a:latin typeface="Arial"/>
                          <a:cs typeface="Arial"/>
                        </a:rPr>
                        <a:t>&lt;a	</a:t>
                      </a:r>
                      <a:r>
                        <a:rPr sz="2200" b="1" spc="95" dirty="0">
                          <a:latin typeface="Arial"/>
                          <a:cs typeface="Arial"/>
                          <a:hlinkClick r:id="rId4"/>
                        </a:rPr>
                        <a:t>href="http://google.com"&gt;</a:t>
                      </a:r>
                      <a:r>
                        <a:rPr sz="2200" spc="95" dirty="0">
                          <a:latin typeface="Arial"/>
                          <a:cs typeface="Arial"/>
                        </a:rPr>
                        <a:t>Google</a:t>
                      </a:r>
                      <a:r>
                        <a:rPr sz="2200" b="1" spc="95" dirty="0">
                          <a:latin typeface="Arial"/>
                          <a:cs typeface="Arial"/>
                        </a:rPr>
                        <a:t>&lt;/a&gt;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3774" y="2322320"/>
            <a:ext cx="8194283" cy="4339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71449" y="2284220"/>
          <a:ext cx="8560434" cy="4376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3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879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B6B6B6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38100">
                      <a:solidFill>
                        <a:srgbClr val="B6B6B6"/>
                      </a:solidFill>
                      <a:prstDash val="solid"/>
                    </a:lnR>
                    <a:lnT w="38100">
                      <a:solidFill>
                        <a:srgbClr val="B6B6B6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B6B6B6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1495"/>
                        </a:spcBef>
                        <a:tabLst>
                          <a:tab pos="1772920" algn="l"/>
                          <a:tab pos="3610610" algn="l"/>
                        </a:tabLst>
                      </a:pPr>
                      <a:r>
                        <a:rPr sz="2200" b="1" spc="-60" dirty="0">
                          <a:latin typeface="Arial"/>
                          <a:cs typeface="Arial"/>
                        </a:rPr>
                        <a:t>strong&gt;</a:t>
                      </a:r>
                      <a:r>
                        <a:rPr sz="2200" spc="-60" dirty="0">
                          <a:latin typeface="Arial"/>
                          <a:cs typeface="Arial"/>
                        </a:rPr>
                        <a:t>Web	</a:t>
                      </a:r>
                      <a:r>
                        <a:rPr sz="2200" spc="25" dirty="0">
                          <a:latin typeface="Arial"/>
                          <a:cs typeface="Arial"/>
                        </a:rPr>
                        <a:t>programming	</a:t>
                      </a:r>
                      <a:r>
                        <a:rPr sz="2200" spc="135" dirty="0">
                          <a:latin typeface="Arial"/>
                          <a:cs typeface="Arial"/>
                        </a:rPr>
                        <a:t>resources:</a:t>
                      </a:r>
                      <a:r>
                        <a:rPr sz="2200" b="1" spc="135" dirty="0">
                          <a:latin typeface="Arial"/>
                          <a:cs typeface="Arial"/>
                        </a:rPr>
                        <a:t>&lt;/strong&gt;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89865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38100">
                      <a:solidFill>
                        <a:srgbClr val="B6B6B6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B6B6B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285"/>
                        </a:lnSpc>
                        <a:tabLst>
                          <a:tab pos="390525" algn="l"/>
                          <a:tab pos="6073775" algn="l"/>
                        </a:tabLst>
                      </a:pPr>
                      <a:r>
                        <a:rPr sz="2200" b="1" spc="-15" dirty="0">
                          <a:latin typeface="Arial"/>
                          <a:cs typeface="Arial"/>
                        </a:rPr>
                        <a:t>a	</a:t>
                      </a:r>
                      <a:r>
                        <a:rPr sz="2200" b="1" spc="114" dirty="0">
                          <a:latin typeface="Arial"/>
                          <a:cs typeface="Arial"/>
                          <a:hlinkClick r:id="rId3"/>
                        </a:rPr>
                        <a:t>href="http://cs193x.stanford.edu"&gt;</a:t>
                      </a:r>
                      <a:r>
                        <a:rPr sz="2200" spc="114" dirty="0">
                          <a:latin typeface="Arial"/>
                          <a:cs typeface="Arial"/>
                        </a:rPr>
                        <a:t>CS	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193X</a:t>
                      </a:r>
                      <a:r>
                        <a:rPr sz="2200" b="1" spc="10" dirty="0">
                          <a:latin typeface="Arial"/>
                          <a:cs typeface="Arial"/>
                        </a:rPr>
                        <a:t>&lt;/a&gt;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38100">
                      <a:solidFill>
                        <a:srgbClr val="B6B6B6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B6B6B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285"/>
                        </a:lnSpc>
                        <a:tabLst>
                          <a:tab pos="390525" algn="l"/>
                        </a:tabLst>
                      </a:pPr>
                      <a:r>
                        <a:rPr sz="2200" b="1" spc="-15" dirty="0">
                          <a:latin typeface="Arial"/>
                          <a:cs typeface="Arial"/>
                        </a:rPr>
                        <a:t>a	</a:t>
                      </a:r>
                      <a:r>
                        <a:rPr sz="2200" b="1" spc="110" dirty="0">
                          <a:latin typeface="Arial"/>
                          <a:cs typeface="Arial"/>
                        </a:rPr>
                        <a:t>href="https://developer.mozilla.org/en-US/"&gt;</a:t>
                      </a:r>
                      <a:r>
                        <a:rPr sz="2200" spc="110" dirty="0">
                          <a:latin typeface="Arial"/>
                          <a:cs typeface="Arial"/>
                        </a:rPr>
                        <a:t>MDN</a:t>
                      </a:r>
                      <a:r>
                        <a:rPr sz="2200" b="1" spc="110" dirty="0">
                          <a:latin typeface="Arial"/>
                          <a:cs typeface="Arial"/>
                        </a:rPr>
                        <a:t>&lt;/a&gt;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38100">
                      <a:solidFill>
                        <a:srgbClr val="B6B6B6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0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B6B6B6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285"/>
                        </a:lnSpc>
                        <a:tabLst>
                          <a:tab pos="390525" algn="l"/>
                        </a:tabLst>
                      </a:pPr>
                      <a:r>
                        <a:rPr sz="2200" b="1" spc="-15" dirty="0">
                          <a:latin typeface="Arial"/>
                          <a:cs typeface="Arial"/>
                        </a:rPr>
                        <a:t>a	</a:t>
                      </a:r>
                      <a:r>
                        <a:rPr sz="2200" b="1" spc="95" dirty="0">
                          <a:latin typeface="Arial"/>
                          <a:cs typeface="Arial"/>
                          <a:hlinkClick r:id="rId4"/>
                        </a:rPr>
                        <a:t>href="http://google.com"&gt;</a:t>
                      </a:r>
                      <a:r>
                        <a:rPr sz="2200" spc="95" dirty="0">
                          <a:latin typeface="Arial"/>
                          <a:cs typeface="Arial"/>
                        </a:rPr>
                        <a:t>Google</a:t>
                      </a:r>
                      <a:r>
                        <a:rPr sz="2200" b="1" spc="95" dirty="0">
                          <a:latin typeface="Arial"/>
                          <a:cs typeface="Arial"/>
                        </a:rPr>
                        <a:t>&lt;/a&gt;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38100">
                      <a:solidFill>
                        <a:srgbClr val="B6B6B6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B6B6B6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38100">
                      <a:solidFill>
                        <a:srgbClr val="B6B6B6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B6B6B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35486" y="453359"/>
            <a:ext cx="343154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9595" marR="5080" indent="-557530">
              <a:lnSpc>
                <a:spcPct val="100000"/>
              </a:lnSpc>
              <a:spcBef>
                <a:spcPts val="100"/>
              </a:spcBef>
            </a:pPr>
            <a:r>
              <a:rPr sz="3000" b="1" spc="-300" dirty="0">
                <a:solidFill>
                  <a:srgbClr val="1267F0"/>
                </a:solidFill>
                <a:latin typeface="Verdana"/>
                <a:cs typeface="Verdana"/>
              </a:rPr>
              <a:t>Q: </a:t>
            </a:r>
            <a:r>
              <a:rPr sz="3000" b="1" spc="-105" dirty="0">
                <a:solidFill>
                  <a:srgbClr val="1267F0"/>
                </a:solidFill>
                <a:latin typeface="Verdana"/>
                <a:cs typeface="Verdana"/>
              </a:rPr>
              <a:t>What </a:t>
            </a:r>
            <a:r>
              <a:rPr sz="3000" b="1" spc="-150" dirty="0">
                <a:solidFill>
                  <a:srgbClr val="1267F0"/>
                </a:solidFill>
                <a:latin typeface="Verdana"/>
                <a:cs typeface="Verdana"/>
              </a:rPr>
              <a:t>does</a:t>
            </a:r>
            <a:r>
              <a:rPr sz="3000" b="1" spc="-745" dirty="0">
                <a:solidFill>
                  <a:srgbClr val="1267F0"/>
                </a:solidFill>
                <a:latin typeface="Verdana"/>
                <a:cs typeface="Verdana"/>
              </a:rPr>
              <a:t> </a:t>
            </a:r>
            <a:r>
              <a:rPr sz="3000" b="1" spc="-120" dirty="0">
                <a:solidFill>
                  <a:srgbClr val="1267F0"/>
                </a:solidFill>
                <a:latin typeface="Verdana"/>
                <a:cs typeface="Verdana"/>
              </a:rPr>
              <a:t>this  </a:t>
            </a:r>
            <a:r>
              <a:rPr sz="3000" b="1" spc="-114" dirty="0">
                <a:solidFill>
                  <a:srgbClr val="1267F0"/>
                </a:solidFill>
                <a:latin typeface="Verdana"/>
                <a:cs typeface="Verdana"/>
              </a:rPr>
              <a:t>look</a:t>
            </a:r>
            <a:r>
              <a:rPr sz="3000" b="1" spc="-390" dirty="0">
                <a:solidFill>
                  <a:srgbClr val="1267F0"/>
                </a:solidFill>
                <a:latin typeface="Verdana"/>
                <a:cs typeface="Verdana"/>
              </a:rPr>
              <a:t> </a:t>
            </a:r>
            <a:r>
              <a:rPr sz="3000" b="1" spc="-110" dirty="0">
                <a:solidFill>
                  <a:srgbClr val="1267F0"/>
                </a:solidFill>
                <a:latin typeface="Verdana"/>
                <a:cs typeface="Verdana"/>
              </a:rPr>
              <a:t>like</a:t>
            </a:r>
            <a:r>
              <a:rPr sz="3000" b="1" spc="-385" dirty="0">
                <a:solidFill>
                  <a:srgbClr val="1267F0"/>
                </a:solidFill>
                <a:latin typeface="Verdana"/>
                <a:cs typeface="Verdana"/>
              </a:rPr>
              <a:t> </a:t>
            </a:r>
            <a:r>
              <a:rPr sz="3000" b="1" spc="-105" dirty="0">
                <a:solidFill>
                  <a:srgbClr val="1267F0"/>
                </a:solidFill>
                <a:latin typeface="Verdana"/>
                <a:cs typeface="Verdana"/>
              </a:rPr>
              <a:t>in</a:t>
            </a:r>
            <a:r>
              <a:rPr sz="3000" b="1" spc="-390" dirty="0">
                <a:solidFill>
                  <a:srgbClr val="1267F0"/>
                </a:solidFill>
                <a:latin typeface="Verdana"/>
                <a:cs typeface="Verdana"/>
              </a:rPr>
              <a:t> </a:t>
            </a:r>
            <a:r>
              <a:rPr sz="3000" b="1" spc="-114" dirty="0">
                <a:solidFill>
                  <a:srgbClr val="1267F0"/>
                </a:solidFill>
                <a:latin typeface="Verdana"/>
                <a:cs typeface="Verdana"/>
              </a:rPr>
              <a:t>the</a:t>
            </a:r>
            <a:endParaRPr sz="3000">
              <a:latin typeface="Verdana"/>
              <a:cs typeface="Verdana"/>
            </a:endParaRPr>
          </a:p>
          <a:p>
            <a:pPr marL="1620520">
              <a:lnSpc>
                <a:spcPct val="100000"/>
              </a:lnSpc>
            </a:pPr>
            <a:r>
              <a:rPr sz="3000" b="1" spc="-195" dirty="0">
                <a:solidFill>
                  <a:srgbClr val="1267F0"/>
                </a:solidFill>
                <a:latin typeface="Verdana"/>
                <a:cs typeface="Verdana"/>
              </a:rPr>
              <a:t>browser?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76465" y="405649"/>
            <a:ext cx="4364990" cy="167449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73025" rIns="0" bIns="0" rtlCol="0">
            <a:spAutoFit/>
          </a:bodyPr>
          <a:lstStyle/>
          <a:p>
            <a:pPr marL="85090">
              <a:lnSpc>
                <a:spcPts val="2865"/>
              </a:lnSpc>
              <a:spcBef>
                <a:spcPts val="575"/>
              </a:spcBef>
              <a:tabLst>
                <a:tab pos="1255395" algn="l"/>
              </a:tabLst>
            </a:pPr>
            <a:r>
              <a:rPr sz="2400" b="1" spc="70" dirty="0">
                <a:latin typeface="Arial"/>
                <a:cs typeface="Arial"/>
              </a:rPr>
              <a:t>strong	</a:t>
            </a:r>
            <a:r>
              <a:rPr sz="2400" b="1" spc="385" dirty="0"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420370" marR="258445">
              <a:lnSpc>
                <a:spcPts val="2850"/>
              </a:lnSpc>
              <a:spcBef>
                <a:spcPts val="105"/>
              </a:spcBef>
              <a:tabLst>
                <a:tab pos="1590040" algn="l"/>
                <a:tab pos="1757045" algn="l"/>
                <a:tab pos="2425700" algn="l"/>
                <a:tab pos="3428365" algn="l"/>
              </a:tabLst>
            </a:pPr>
            <a:r>
              <a:rPr sz="2400" b="1" spc="120" dirty="0">
                <a:latin typeface="Arial"/>
                <a:cs typeface="Arial"/>
              </a:rPr>
              <a:t>border</a:t>
            </a:r>
            <a:r>
              <a:rPr sz="2400" b="1" spc="75" dirty="0">
                <a:latin typeface="Arial"/>
                <a:cs typeface="Arial"/>
              </a:rPr>
              <a:t>:</a:t>
            </a:r>
            <a:r>
              <a:rPr sz="2400" b="1" dirty="0">
                <a:latin typeface="Arial"/>
                <a:cs typeface="Arial"/>
              </a:rPr>
              <a:t>	</a:t>
            </a:r>
            <a:r>
              <a:rPr sz="2400" b="1" spc="-65" dirty="0">
                <a:latin typeface="Arial"/>
                <a:cs typeface="Arial"/>
              </a:rPr>
              <a:t>5p</a:t>
            </a:r>
            <a:r>
              <a:rPr sz="2400" b="1" spc="-60" dirty="0">
                <a:latin typeface="Arial"/>
                <a:cs typeface="Arial"/>
              </a:rPr>
              <a:t>x</a:t>
            </a:r>
            <a:r>
              <a:rPr sz="2400" b="1" dirty="0">
                <a:latin typeface="Arial"/>
                <a:cs typeface="Arial"/>
              </a:rPr>
              <a:t>	</a:t>
            </a:r>
            <a:r>
              <a:rPr sz="2400" b="1" spc="175" dirty="0">
                <a:latin typeface="Arial"/>
                <a:cs typeface="Arial"/>
              </a:rPr>
              <a:t>soli</a:t>
            </a:r>
            <a:r>
              <a:rPr sz="2400" b="1" spc="260" dirty="0">
                <a:latin typeface="Arial"/>
                <a:cs typeface="Arial"/>
              </a:rPr>
              <a:t>d</a:t>
            </a:r>
            <a:r>
              <a:rPr sz="2400" b="1" dirty="0">
                <a:latin typeface="Arial"/>
                <a:cs typeface="Arial"/>
              </a:rPr>
              <a:t>	</a:t>
            </a:r>
            <a:r>
              <a:rPr sz="2400" b="1" spc="155" dirty="0">
                <a:latin typeface="Arial"/>
                <a:cs typeface="Arial"/>
              </a:rPr>
              <a:t>red;  </a:t>
            </a:r>
            <a:r>
              <a:rPr sz="2400" b="1" spc="135" dirty="0">
                <a:latin typeface="Arial"/>
                <a:cs typeface="Arial"/>
              </a:rPr>
              <a:t>width:	</a:t>
            </a:r>
            <a:r>
              <a:rPr sz="2400" b="1" spc="35" dirty="0">
                <a:latin typeface="Arial"/>
                <a:cs typeface="Arial"/>
              </a:rPr>
              <a:t>1000px;</a:t>
            </a:r>
            <a:endParaRPr sz="2400">
              <a:latin typeface="Arial"/>
              <a:cs typeface="Arial"/>
            </a:endParaRPr>
          </a:p>
          <a:p>
            <a:pPr marL="85090">
              <a:lnSpc>
                <a:spcPts val="2760"/>
              </a:lnSpc>
            </a:pPr>
            <a:r>
              <a:rPr sz="2400" b="1" spc="385" dirty="0"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8336" y="1439222"/>
            <a:ext cx="7727296" cy="1558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9286" y="1420172"/>
            <a:ext cx="7765415" cy="4185285"/>
          </a:xfrm>
          <a:custGeom>
            <a:avLst/>
            <a:gdLst/>
            <a:ahLst/>
            <a:cxnLst/>
            <a:rect l="l" t="t" r="r" b="b"/>
            <a:pathLst>
              <a:path w="7765415" h="4185285">
                <a:moveTo>
                  <a:pt x="0" y="0"/>
                </a:moveTo>
                <a:lnTo>
                  <a:pt x="7765396" y="0"/>
                </a:lnTo>
                <a:lnTo>
                  <a:pt x="7765396" y="4185191"/>
                </a:lnTo>
                <a:lnTo>
                  <a:pt x="0" y="4185191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64554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Inline </a:t>
            </a:r>
            <a:r>
              <a:rPr spc="10" dirty="0"/>
              <a:t>elements </a:t>
            </a:r>
            <a:r>
              <a:rPr dirty="0"/>
              <a:t>ignore</a:t>
            </a:r>
            <a:r>
              <a:rPr spc="-980" dirty="0"/>
              <a:t> </a:t>
            </a:r>
            <a:r>
              <a:rPr spc="290" dirty="0">
                <a:latin typeface="Arial"/>
                <a:cs typeface="Arial"/>
              </a:rPr>
              <a:t>width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5722" y="963488"/>
            <a:ext cx="2980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0" dirty="0">
                <a:latin typeface="Verdana"/>
                <a:cs typeface="Verdana"/>
              </a:rPr>
              <a:t>width</a:t>
            </a:r>
            <a:r>
              <a:rPr sz="1800" spc="-185" dirty="0">
                <a:latin typeface="Verdana"/>
                <a:cs typeface="Verdana"/>
              </a:rPr>
              <a:t> </a:t>
            </a:r>
            <a:r>
              <a:rPr sz="1800" spc="25" dirty="0">
                <a:latin typeface="Verdana"/>
                <a:cs typeface="Verdana"/>
              </a:rPr>
              <a:t>cannot</a:t>
            </a:r>
            <a:r>
              <a:rPr sz="1800" spc="-180" dirty="0">
                <a:latin typeface="Verdana"/>
                <a:cs typeface="Verdana"/>
              </a:rPr>
              <a:t> </a:t>
            </a:r>
            <a:r>
              <a:rPr sz="1800" spc="40" dirty="0">
                <a:latin typeface="Verdana"/>
                <a:cs typeface="Verdana"/>
              </a:rPr>
              <a:t>be</a:t>
            </a:r>
            <a:r>
              <a:rPr sz="1800" spc="-185" dirty="0">
                <a:latin typeface="Verdana"/>
                <a:cs typeface="Verdana"/>
              </a:rPr>
              <a:t> </a:t>
            </a:r>
            <a:r>
              <a:rPr sz="1800" spc="40" dirty="0">
                <a:latin typeface="Verdana"/>
                <a:cs typeface="Verdana"/>
              </a:rPr>
              <a:t>modified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9573" y="1373797"/>
            <a:ext cx="4291330" cy="2054860"/>
          </a:xfrm>
          <a:custGeom>
            <a:avLst/>
            <a:gdLst/>
            <a:ahLst/>
            <a:cxnLst/>
            <a:rect l="l" t="t" r="r" b="b"/>
            <a:pathLst>
              <a:path w="4291330" h="2054860">
                <a:moveTo>
                  <a:pt x="0" y="0"/>
                </a:moveTo>
                <a:lnTo>
                  <a:pt x="4290891" y="0"/>
                </a:lnTo>
                <a:lnTo>
                  <a:pt x="4290891" y="2054695"/>
                </a:lnTo>
                <a:lnTo>
                  <a:pt x="0" y="2054695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62598" y="1436662"/>
            <a:ext cx="406527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87425" algn="l"/>
              </a:tabLst>
            </a:pPr>
            <a:r>
              <a:rPr sz="2000" spc="165" dirty="0">
                <a:latin typeface="Arial"/>
                <a:cs typeface="Arial"/>
              </a:rPr>
              <a:t>strong	</a:t>
            </a:r>
            <a:r>
              <a:rPr sz="2000" spc="430" dirty="0"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  <a:tabLst>
                <a:tab pos="1405255" algn="l"/>
                <a:tab pos="1962785" algn="l"/>
                <a:tab pos="2798445" algn="l"/>
              </a:tabLst>
            </a:pPr>
            <a:r>
              <a:rPr sz="2000" spc="190" dirty="0">
                <a:latin typeface="Arial"/>
                <a:cs typeface="Arial"/>
              </a:rPr>
              <a:t>border:	</a:t>
            </a:r>
            <a:r>
              <a:rPr sz="2000" spc="20" dirty="0">
                <a:latin typeface="Arial"/>
                <a:cs typeface="Arial"/>
              </a:rPr>
              <a:t>5px	</a:t>
            </a:r>
            <a:r>
              <a:rPr sz="2000" spc="270" dirty="0">
                <a:latin typeface="Arial"/>
                <a:cs typeface="Arial"/>
              </a:rPr>
              <a:t>solid	</a:t>
            </a:r>
            <a:r>
              <a:rPr sz="2000" spc="229" dirty="0">
                <a:latin typeface="Arial"/>
                <a:cs typeface="Arial"/>
              </a:rPr>
              <a:t>red;</a:t>
            </a:r>
            <a:endParaRPr sz="200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  <a:tabLst>
                <a:tab pos="1266190" algn="l"/>
              </a:tabLst>
            </a:pPr>
            <a:r>
              <a:rPr sz="2000" b="1" spc="110" dirty="0">
                <a:solidFill>
                  <a:srgbClr val="FF0000"/>
                </a:solidFill>
                <a:latin typeface="Arial"/>
                <a:cs typeface="Arial"/>
              </a:rPr>
              <a:t>width:	</a:t>
            </a:r>
            <a:r>
              <a:rPr sz="2000" b="1" spc="30" dirty="0">
                <a:solidFill>
                  <a:srgbClr val="FF0000"/>
                </a:solidFill>
                <a:latin typeface="Arial"/>
                <a:cs typeface="Arial"/>
              </a:rPr>
              <a:t>1000px;</a:t>
            </a:r>
            <a:endParaRPr sz="2000">
              <a:latin typeface="Arial"/>
              <a:cs typeface="Arial"/>
            </a:endParaRPr>
          </a:p>
          <a:p>
            <a:pPr marL="709295" marR="5080" indent="-418465">
              <a:lnSpc>
                <a:spcPct val="100000"/>
              </a:lnSpc>
              <a:tabLst>
                <a:tab pos="709295" algn="l"/>
                <a:tab pos="1405255" algn="l"/>
                <a:tab pos="1823720" algn="l"/>
                <a:tab pos="1962785" algn="l"/>
                <a:tab pos="2798445" algn="l"/>
                <a:tab pos="3773170" algn="l"/>
              </a:tabLst>
            </a:pPr>
            <a:r>
              <a:rPr sz="2000" b="1" spc="355" dirty="0">
                <a:solidFill>
                  <a:srgbClr val="FF0000"/>
                </a:solidFill>
                <a:latin typeface="Arial"/>
                <a:cs typeface="Arial"/>
              </a:rPr>
              <a:t>/</a:t>
            </a:r>
            <a:r>
              <a:rPr sz="2000" b="1" spc="500" dirty="0">
                <a:solidFill>
                  <a:srgbClr val="FF0000"/>
                </a:solidFill>
                <a:latin typeface="Arial"/>
                <a:cs typeface="Arial"/>
              </a:rPr>
              <a:t>*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b="1" spc="229" dirty="0">
                <a:solidFill>
                  <a:srgbClr val="FF0000"/>
                </a:solidFill>
                <a:latin typeface="Arial"/>
                <a:cs typeface="Arial"/>
              </a:rPr>
              <a:t>Wil</a:t>
            </a:r>
            <a:r>
              <a:rPr sz="2000" b="1" spc="130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b="1" spc="65" dirty="0">
                <a:solidFill>
                  <a:srgbClr val="FF0000"/>
                </a:solidFill>
                <a:latin typeface="Arial"/>
                <a:cs typeface="Arial"/>
              </a:rPr>
              <a:t>no</a:t>
            </a:r>
            <a:r>
              <a:rPr sz="2000" b="1" spc="4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b="1" spc="30" dirty="0">
                <a:solidFill>
                  <a:srgbClr val="FF0000"/>
                </a:solidFill>
                <a:latin typeface="Arial"/>
                <a:cs typeface="Arial"/>
              </a:rPr>
              <a:t>work</a:t>
            </a:r>
            <a:r>
              <a:rPr sz="2000" b="1" spc="20" dirty="0">
                <a:solidFill>
                  <a:srgbClr val="FF0000"/>
                </a:solidFill>
                <a:latin typeface="Arial"/>
                <a:cs typeface="Arial"/>
              </a:rPr>
              <a:t>;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b="1" spc="55" dirty="0">
                <a:solidFill>
                  <a:srgbClr val="FF0000"/>
                </a:solidFill>
                <a:latin typeface="Arial"/>
                <a:cs typeface="Arial"/>
              </a:rPr>
              <a:t>stron</a:t>
            </a:r>
            <a:r>
              <a:rPr sz="2000" b="1" spc="70" dirty="0">
                <a:solidFill>
                  <a:srgbClr val="FF0000"/>
                </a:solidFill>
                <a:latin typeface="Arial"/>
                <a:cs typeface="Arial"/>
              </a:rPr>
              <a:t>g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b="1" spc="215" dirty="0">
                <a:solidFill>
                  <a:srgbClr val="FF0000"/>
                </a:solidFill>
                <a:latin typeface="Arial"/>
                <a:cs typeface="Arial"/>
              </a:rPr>
              <a:t>is  </a:t>
            </a:r>
            <a:r>
              <a:rPr sz="2000" b="1" spc="250" dirty="0">
                <a:solidFill>
                  <a:srgbClr val="FF0000"/>
                </a:solidFill>
                <a:latin typeface="Arial"/>
                <a:cs typeface="Arial"/>
              </a:rPr>
              <a:t>inline!	</a:t>
            </a:r>
            <a:r>
              <a:rPr sz="2000" b="1" spc="425" dirty="0">
                <a:solidFill>
                  <a:srgbClr val="FF0000"/>
                </a:solidFill>
                <a:latin typeface="Arial"/>
                <a:cs typeface="Arial"/>
              </a:rPr>
              <a:t>*/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430" dirty="0"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74989" y="1640946"/>
            <a:ext cx="3969385" cy="0"/>
          </a:xfrm>
          <a:custGeom>
            <a:avLst/>
            <a:gdLst/>
            <a:ahLst/>
            <a:cxnLst/>
            <a:rect l="l" t="t" r="r" b="b"/>
            <a:pathLst>
              <a:path w="3969384">
                <a:moveTo>
                  <a:pt x="0" y="0"/>
                </a:moveTo>
                <a:lnTo>
                  <a:pt x="3968991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74989" y="1640946"/>
            <a:ext cx="3969385" cy="1520825"/>
          </a:xfrm>
          <a:custGeom>
            <a:avLst/>
            <a:gdLst/>
            <a:ahLst/>
            <a:cxnLst/>
            <a:rect l="l" t="t" r="r" b="b"/>
            <a:pathLst>
              <a:path w="3969384" h="1520825">
                <a:moveTo>
                  <a:pt x="3968991" y="1520396"/>
                </a:moveTo>
                <a:lnTo>
                  <a:pt x="0" y="1520396"/>
                </a:ln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248013" y="1703809"/>
            <a:ext cx="39255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83385" algn="l"/>
                <a:tab pos="3354704" algn="l"/>
              </a:tabLst>
            </a:pPr>
            <a:r>
              <a:rPr sz="2000" dirty="0">
                <a:latin typeface="Arial"/>
                <a:cs typeface="Arial"/>
              </a:rPr>
              <a:t>&lt;strong&gt;We</a:t>
            </a:r>
            <a:r>
              <a:rPr sz="2000" spc="5" dirty="0">
                <a:latin typeface="Arial"/>
                <a:cs typeface="Arial"/>
              </a:rPr>
              <a:t>b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20" dirty="0">
                <a:latin typeface="Arial"/>
                <a:cs typeface="Arial"/>
              </a:rPr>
              <a:t>programmin</a:t>
            </a:r>
            <a:r>
              <a:rPr sz="2000" spc="25" dirty="0">
                <a:latin typeface="Arial"/>
                <a:cs typeface="Arial"/>
              </a:rPr>
              <a:t>g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120" dirty="0">
                <a:latin typeface="Arial"/>
                <a:cs typeface="Arial"/>
              </a:rPr>
              <a:t>reso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48013" y="2008608"/>
            <a:ext cx="39249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0530" algn="l"/>
              </a:tabLst>
            </a:pPr>
            <a:r>
              <a:rPr sz="2000" spc="-45" dirty="0">
                <a:latin typeface="Arial"/>
                <a:cs typeface="Arial"/>
              </a:rPr>
              <a:t>&lt;a	</a:t>
            </a:r>
            <a:r>
              <a:rPr sz="2000" spc="229" dirty="0">
                <a:latin typeface="Arial"/>
                <a:cs typeface="Arial"/>
                <a:hlinkClick r:id="rId2"/>
              </a:rPr>
              <a:t>href="http://cs193x.stanf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48013" y="2313407"/>
            <a:ext cx="39300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0530" algn="l"/>
              </a:tabLst>
            </a:pPr>
            <a:r>
              <a:rPr sz="2000" spc="-45" dirty="0">
                <a:latin typeface="Arial"/>
                <a:cs typeface="Arial"/>
              </a:rPr>
              <a:t>&lt;a	</a:t>
            </a:r>
            <a:r>
              <a:rPr sz="2000" spc="200" dirty="0">
                <a:latin typeface="Arial"/>
                <a:cs typeface="Arial"/>
              </a:rPr>
              <a:t>href="https://developer.m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48013" y="2618207"/>
            <a:ext cx="39300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0530" algn="l"/>
              </a:tabLst>
            </a:pPr>
            <a:r>
              <a:rPr sz="2000" spc="-45" dirty="0">
                <a:latin typeface="Arial"/>
                <a:cs typeface="Arial"/>
              </a:rPr>
              <a:t>&lt;a	</a:t>
            </a:r>
            <a:r>
              <a:rPr sz="2000" spc="190" dirty="0">
                <a:latin typeface="Arial"/>
                <a:cs typeface="Arial"/>
                <a:hlinkClick r:id="rId3"/>
              </a:rPr>
              <a:t>href="http://google.com"&gt;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58273" y="3532142"/>
            <a:ext cx="6705911" cy="24401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21748" y="6136818"/>
            <a:ext cx="73552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90" dirty="0">
                <a:solidFill>
                  <a:srgbClr val="FF0000"/>
                </a:solidFill>
                <a:latin typeface="Arial"/>
                <a:cs typeface="Arial"/>
              </a:rPr>
              <a:t>Cannot </a:t>
            </a:r>
            <a:r>
              <a:rPr sz="2400" spc="-95" dirty="0">
                <a:solidFill>
                  <a:srgbClr val="424242"/>
                </a:solidFill>
                <a:latin typeface="Arial"/>
                <a:cs typeface="Arial"/>
              </a:rPr>
              <a:t>set </a:t>
            </a:r>
            <a:r>
              <a:rPr sz="2400" b="1" spc="60" dirty="0">
                <a:solidFill>
                  <a:srgbClr val="424242"/>
                </a:solidFill>
                <a:latin typeface="Arial"/>
                <a:cs typeface="Arial"/>
              </a:rPr>
              <a:t>width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on </a:t>
            </a:r>
            <a:r>
              <a:rPr sz="2400" spc="-45" dirty="0">
                <a:solidFill>
                  <a:srgbClr val="424242"/>
                </a:solidFill>
                <a:latin typeface="Arial"/>
                <a:cs typeface="Arial"/>
              </a:rPr>
              <a:t>inline 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element, </a:t>
            </a:r>
            <a:r>
              <a:rPr sz="2400" spc="-170" dirty="0">
                <a:solidFill>
                  <a:srgbClr val="424242"/>
                </a:solidFill>
                <a:latin typeface="Arial"/>
                <a:cs typeface="Arial"/>
              </a:rPr>
              <a:t>so </a:t>
            </a:r>
            <a:r>
              <a:rPr sz="2400" spc="70" dirty="0">
                <a:solidFill>
                  <a:srgbClr val="424242"/>
                </a:solidFill>
                <a:latin typeface="Arial"/>
                <a:cs typeface="Arial"/>
              </a:rPr>
              <a:t>it</a:t>
            </a:r>
            <a:r>
              <a:rPr sz="2400" spc="-45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is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ignored </a:t>
            </a:r>
            <a:r>
              <a:rPr sz="2400" spc="-200" dirty="0">
                <a:solidFill>
                  <a:srgbClr val="424242"/>
                </a:solidFill>
                <a:latin typeface="Arial"/>
                <a:cs typeface="Arial"/>
              </a:rPr>
              <a:t>(</a:t>
            </a:r>
            <a:r>
              <a:rPr sz="2400" u="heavy" spc="-20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JSBin</a:t>
            </a:r>
            <a:r>
              <a:rPr sz="2400" spc="-200" dirty="0">
                <a:solidFill>
                  <a:srgbClr val="424242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30378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70" dirty="0">
                <a:latin typeface="Arial"/>
                <a:cs typeface="Arial"/>
              </a:rPr>
              <a:t>inline-block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8124" y="1935599"/>
            <a:ext cx="4865370" cy="3826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Examples: </a:t>
            </a:r>
            <a:r>
              <a:rPr sz="2400" spc="-30" dirty="0">
                <a:latin typeface="Arial"/>
                <a:cs typeface="Arial"/>
              </a:rPr>
              <a:t>&lt;img&gt;, </a:t>
            </a:r>
            <a:r>
              <a:rPr sz="2400" spc="-125" dirty="0">
                <a:latin typeface="Arial"/>
                <a:cs typeface="Arial"/>
              </a:rPr>
              <a:t>any </a:t>
            </a:r>
            <a:r>
              <a:rPr sz="2400" spc="-65" dirty="0">
                <a:latin typeface="Arial"/>
                <a:cs typeface="Arial"/>
              </a:rPr>
              <a:t>element</a:t>
            </a:r>
            <a:r>
              <a:rPr sz="2400" spc="-215" dirty="0">
                <a:latin typeface="Arial"/>
                <a:cs typeface="Arial"/>
              </a:rPr>
              <a:t> </a:t>
            </a:r>
            <a:r>
              <a:rPr sz="2400" spc="10" dirty="0">
                <a:latin typeface="Arial"/>
                <a:cs typeface="Arial"/>
              </a:rPr>
              <a:t>with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  <a:tabLst>
                <a:tab pos="1516380" algn="l"/>
              </a:tabLst>
            </a:pPr>
            <a:r>
              <a:rPr sz="2400" spc="295" dirty="0">
                <a:latin typeface="Arial"/>
                <a:cs typeface="Arial"/>
              </a:rPr>
              <a:t>display:	</a:t>
            </a:r>
            <a:r>
              <a:rPr sz="2400" spc="335" dirty="0">
                <a:latin typeface="Arial"/>
                <a:cs typeface="Arial"/>
              </a:rPr>
              <a:t>inline-block;</a:t>
            </a:r>
            <a:endParaRPr sz="2400">
              <a:latin typeface="Arial"/>
              <a:cs typeface="Arial"/>
            </a:endParaRPr>
          </a:p>
          <a:p>
            <a:pPr marL="469900" marR="613410" indent="-306705">
              <a:lnSpc>
                <a:spcPct val="100699"/>
              </a:lnSpc>
              <a:spcBef>
                <a:spcPts val="95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Take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up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only </a:t>
            </a:r>
            <a:r>
              <a:rPr sz="2400" spc="-225" dirty="0">
                <a:solidFill>
                  <a:srgbClr val="424242"/>
                </a:solidFill>
                <a:latin typeface="Arial"/>
                <a:cs typeface="Arial"/>
              </a:rPr>
              <a:t>as 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much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width</a:t>
            </a:r>
            <a:r>
              <a:rPr sz="2400" spc="-14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225" dirty="0">
                <a:solidFill>
                  <a:srgbClr val="424242"/>
                </a:solidFill>
                <a:latin typeface="Arial"/>
                <a:cs typeface="Arial"/>
              </a:rPr>
              <a:t>as 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needed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(flows </a:t>
            </a:r>
            <a:r>
              <a:rPr sz="2400" spc="15" dirty="0">
                <a:solidFill>
                  <a:srgbClr val="424242"/>
                </a:solidFill>
                <a:latin typeface="Arial"/>
                <a:cs typeface="Arial"/>
              </a:rPr>
              <a:t>left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</a:t>
            </a:r>
            <a:r>
              <a:rPr sz="2400" spc="-3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right)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970"/>
              </a:spcBef>
              <a:buClr>
                <a:srgbClr val="424242"/>
              </a:buClr>
              <a:buSzPct val="83333"/>
              <a:buFont typeface="Arial"/>
              <a:buChar char="-"/>
              <a:tabLst>
                <a:tab pos="469265" algn="l"/>
                <a:tab pos="469900" algn="l"/>
              </a:tabLst>
            </a:pPr>
            <a:r>
              <a:rPr sz="2400" b="1" spc="-270" dirty="0">
                <a:solidFill>
                  <a:srgbClr val="38751C"/>
                </a:solidFill>
                <a:latin typeface="Arial"/>
                <a:cs typeface="Arial"/>
              </a:rPr>
              <a:t>Can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have </a:t>
            </a:r>
            <a:r>
              <a:rPr sz="2400" spc="225" dirty="0">
                <a:solidFill>
                  <a:srgbClr val="424242"/>
                </a:solidFill>
                <a:latin typeface="Arial"/>
                <a:cs typeface="Arial"/>
              </a:rPr>
              <a:t>height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</a:t>
            </a:r>
            <a:r>
              <a:rPr sz="2400" spc="-32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190" dirty="0">
                <a:solidFill>
                  <a:srgbClr val="424242"/>
                </a:solidFill>
                <a:latin typeface="Arial"/>
                <a:cs typeface="Arial"/>
              </a:rPr>
              <a:t>width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1020"/>
              </a:spcBef>
              <a:buClr>
                <a:srgbClr val="424242"/>
              </a:buClr>
              <a:buSzPct val="83333"/>
              <a:buFont typeface="Arial"/>
              <a:buChar char="-"/>
              <a:tabLst>
                <a:tab pos="469265" algn="l"/>
                <a:tab pos="469900" algn="l"/>
              </a:tabLst>
            </a:pPr>
            <a:r>
              <a:rPr sz="2400" b="1" spc="-270" dirty="0">
                <a:solidFill>
                  <a:srgbClr val="38751C"/>
                </a:solidFill>
                <a:latin typeface="Arial"/>
                <a:cs typeface="Arial"/>
              </a:rPr>
              <a:t>Can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have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block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element </a:t>
            </a:r>
            <a:r>
              <a:rPr sz="2400" spc="-225" dirty="0">
                <a:solidFill>
                  <a:srgbClr val="424242"/>
                </a:solidFill>
                <a:latin typeface="Arial"/>
                <a:cs typeface="Arial"/>
              </a:rPr>
              <a:t>as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</a:t>
            </a:r>
            <a:r>
              <a:rPr sz="2400" spc="-3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child</a:t>
            </a:r>
            <a:endParaRPr sz="2400">
              <a:latin typeface="Arial"/>
              <a:cs typeface="Arial"/>
            </a:endParaRPr>
          </a:p>
          <a:p>
            <a:pPr marL="469900" marR="1102995" indent="-306705" algn="just">
              <a:lnSpc>
                <a:spcPct val="99800"/>
              </a:lnSpc>
              <a:spcBef>
                <a:spcPts val="1025"/>
              </a:spcBef>
              <a:buClr>
                <a:srgbClr val="424242"/>
              </a:buClr>
              <a:buSzPct val="83333"/>
              <a:buFont typeface="Arial"/>
              <a:buChar char="-"/>
              <a:tabLst>
                <a:tab pos="469900" algn="l"/>
              </a:tabLst>
            </a:pPr>
            <a:r>
              <a:rPr sz="2400" b="1" spc="-270" dirty="0">
                <a:solidFill>
                  <a:srgbClr val="38751C"/>
                </a:solidFill>
                <a:latin typeface="Arial"/>
                <a:cs typeface="Arial"/>
              </a:rPr>
              <a:t>Can 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be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positioned 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(i.e. </a:t>
            </a:r>
            <a:r>
              <a:rPr sz="2400" spc="-490" dirty="0">
                <a:solidFill>
                  <a:srgbClr val="424242"/>
                </a:solidFill>
                <a:latin typeface="Arial"/>
                <a:cs typeface="Arial"/>
              </a:rPr>
              <a:t>CSS  </a:t>
            </a:r>
            <a:r>
              <a:rPr sz="2400" spc="-60" dirty="0">
                <a:solidFill>
                  <a:srgbClr val="424242"/>
                </a:solidFill>
                <a:latin typeface="Arial"/>
                <a:cs typeface="Arial"/>
              </a:rPr>
              <a:t>properties like </a:t>
            </a:r>
            <a:r>
              <a:rPr sz="2400" spc="405" dirty="0">
                <a:solidFill>
                  <a:srgbClr val="424242"/>
                </a:solidFill>
                <a:latin typeface="Arial"/>
                <a:cs typeface="Arial"/>
              </a:rPr>
              <a:t>float</a:t>
            </a:r>
            <a:r>
              <a:rPr sz="2400" spc="-26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  </a:t>
            </a:r>
            <a:r>
              <a:rPr sz="2400" spc="280" dirty="0">
                <a:solidFill>
                  <a:srgbClr val="424242"/>
                </a:solidFill>
                <a:latin typeface="Arial"/>
                <a:cs typeface="Arial"/>
              </a:rPr>
              <a:t>position</a:t>
            </a:r>
            <a:r>
              <a:rPr sz="2400" spc="41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apply)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25288" y="2920469"/>
            <a:ext cx="3245485" cy="2390775"/>
          </a:xfrm>
          <a:custGeom>
            <a:avLst/>
            <a:gdLst/>
            <a:ahLst/>
            <a:cxnLst/>
            <a:rect l="l" t="t" r="r" b="b"/>
            <a:pathLst>
              <a:path w="3245484" h="2390775">
                <a:moveTo>
                  <a:pt x="0" y="132774"/>
                </a:moveTo>
                <a:lnTo>
                  <a:pt x="6769" y="90809"/>
                </a:lnTo>
                <a:lnTo>
                  <a:pt x="25619" y="54361"/>
                </a:lnTo>
                <a:lnTo>
                  <a:pt x="54361" y="25619"/>
                </a:lnTo>
                <a:lnTo>
                  <a:pt x="90809" y="6769"/>
                </a:lnTo>
                <a:lnTo>
                  <a:pt x="132774" y="0"/>
                </a:lnTo>
                <a:lnTo>
                  <a:pt x="3112618" y="0"/>
                </a:lnTo>
                <a:lnTo>
                  <a:pt x="3163418" y="10112"/>
                </a:lnTo>
                <a:lnTo>
                  <a:pt x="3206493" y="38899"/>
                </a:lnTo>
                <a:lnTo>
                  <a:pt x="3235280" y="81974"/>
                </a:lnTo>
                <a:lnTo>
                  <a:pt x="3245393" y="132774"/>
                </a:lnTo>
                <a:lnTo>
                  <a:pt x="3245393" y="2257620"/>
                </a:lnTo>
                <a:lnTo>
                  <a:pt x="3238624" y="2299585"/>
                </a:lnTo>
                <a:lnTo>
                  <a:pt x="3219774" y="2336033"/>
                </a:lnTo>
                <a:lnTo>
                  <a:pt x="3191031" y="2364776"/>
                </a:lnTo>
                <a:lnTo>
                  <a:pt x="3154584" y="2383625"/>
                </a:lnTo>
                <a:lnTo>
                  <a:pt x="3112618" y="2390395"/>
                </a:lnTo>
                <a:lnTo>
                  <a:pt x="132774" y="2390395"/>
                </a:lnTo>
                <a:lnTo>
                  <a:pt x="90809" y="2383625"/>
                </a:lnTo>
                <a:lnTo>
                  <a:pt x="54361" y="2364776"/>
                </a:lnTo>
                <a:lnTo>
                  <a:pt x="25619" y="2336033"/>
                </a:lnTo>
                <a:lnTo>
                  <a:pt x="6769" y="2299585"/>
                </a:lnTo>
                <a:lnTo>
                  <a:pt x="0" y="2257620"/>
                </a:lnTo>
                <a:lnTo>
                  <a:pt x="0" y="13277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36263" y="3357543"/>
            <a:ext cx="1743075" cy="116839"/>
          </a:xfrm>
          <a:custGeom>
            <a:avLst/>
            <a:gdLst/>
            <a:ahLst/>
            <a:cxnLst/>
            <a:rect l="l" t="t" r="r" b="b"/>
            <a:pathLst>
              <a:path w="1743075" h="116839">
                <a:moveTo>
                  <a:pt x="0" y="0"/>
                </a:moveTo>
                <a:lnTo>
                  <a:pt x="1742996" y="0"/>
                </a:lnTo>
                <a:lnTo>
                  <a:pt x="1742996" y="116399"/>
                </a:lnTo>
                <a:lnTo>
                  <a:pt x="0" y="116399"/>
                </a:ln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44889" y="2949227"/>
            <a:ext cx="3206193" cy="1770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94862" y="2562719"/>
            <a:ext cx="1722120" cy="0"/>
          </a:xfrm>
          <a:custGeom>
            <a:avLst/>
            <a:gdLst/>
            <a:ahLst/>
            <a:cxnLst/>
            <a:rect l="l" t="t" r="r" b="b"/>
            <a:pathLst>
              <a:path w="1722120">
                <a:moveTo>
                  <a:pt x="0" y="0"/>
                </a:moveTo>
                <a:lnTo>
                  <a:pt x="1721996" y="0"/>
                </a:lnTo>
              </a:path>
            </a:pathLst>
          </a:custGeom>
          <a:ln w="761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16859" y="2436857"/>
            <a:ext cx="346075" cy="252095"/>
          </a:xfrm>
          <a:custGeom>
            <a:avLst/>
            <a:gdLst/>
            <a:ahLst/>
            <a:cxnLst/>
            <a:rect l="l" t="t" r="r" b="b"/>
            <a:pathLst>
              <a:path w="346075" h="252094">
                <a:moveTo>
                  <a:pt x="0" y="251712"/>
                </a:moveTo>
                <a:lnTo>
                  <a:pt x="0" y="0"/>
                </a:lnTo>
                <a:lnTo>
                  <a:pt x="345799" y="125862"/>
                </a:lnTo>
                <a:lnTo>
                  <a:pt x="0" y="25171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16859" y="2436857"/>
            <a:ext cx="346075" cy="252095"/>
          </a:xfrm>
          <a:custGeom>
            <a:avLst/>
            <a:gdLst/>
            <a:ahLst/>
            <a:cxnLst/>
            <a:rect l="l" t="t" r="r" b="b"/>
            <a:pathLst>
              <a:path w="346075" h="252094">
                <a:moveTo>
                  <a:pt x="0" y="251711"/>
                </a:moveTo>
                <a:lnTo>
                  <a:pt x="345799" y="125862"/>
                </a:lnTo>
                <a:lnTo>
                  <a:pt x="0" y="0"/>
                </a:lnTo>
                <a:lnTo>
                  <a:pt x="0" y="251711"/>
                </a:lnTo>
                <a:close/>
              </a:path>
            </a:pathLst>
          </a:custGeom>
          <a:ln w="761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90335" y="3357043"/>
            <a:ext cx="1169670" cy="116839"/>
          </a:xfrm>
          <a:custGeom>
            <a:avLst/>
            <a:gdLst/>
            <a:ahLst/>
            <a:cxnLst/>
            <a:rect l="l" t="t" r="r" b="b"/>
            <a:pathLst>
              <a:path w="1169670" h="116839">
                <a:moveTo>
                  <a:pt x="0" y="0"/>
                </a:moveTo>
                <a:lnTo>
                  <a:pt x="1169397" y="0"/>
                </a:lnTo>
                <a:lnTo>
                  <a:pt x="1169397" y="116424"/>
                </a:lnTo>
                <a:lnTo>
                  <a:pt x="0" y="116424"/>
                </a:ln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36263" y="4132791"/>
            <a:ext cx="793115" cy="116839"/>
          </a:xfrm>
          <a:custGeom>
            <a:avLst/>
            <a:gdLst/>
            <a:ahLst/>
            <a:cxnLst/>
            <a:rect l="l" t="t" r="r" b="b"/>
            <a:pathLst>
              <a:path w="793114" h="116839">
                <a:moveTo>
                  <a:pt x="0" y="0"/>
                </a:moveTo>
                <a:lnTo>
                  <a:pt x="792598" y="0"/>
                </a:lnTo>
                <a:lnTo>
                  <a:pt x="792598" y="116399"/>
                </a:lnTo>
                <a:lnTo>
                  <a:pt x="0" y="116399"/>
                </a:ln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25186" y="3671692"/>
            <a:ext cx="1169670" cy="577850"/>
          </a:xfrm>
          <a:custGeom>
            <a:avLst/>
            <a:gdLst/>
            <a:ahLst/>
            <a:cxnLst/>
            <a:rect l="l" t="t" r="r" b="b"/>
            <a:pathLst>
              <a:path w="1169670" h="577850">
                <a:moveTo>
                  <a:pt x="0" y="0"/>
                </a:moveTo>
                <a:lnTo>
                  <a:pt x="1169397" y="0"/>
                </a:lnTo>
                <a:lnTo>
                  <a:pt x="1169397" y="577498"/>
                </a:lnTo>
                <a:lnTo>
                  <a:pt x="0" y="577498"/>
                </a:ln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90934" y="4132791"/>
            <a:ext cx="270510" cy="116839"/>
          </a:xfrm>
          <a:custGeom>
            <a:avLst/>
            <a:gdLst/>
            <a:ahLst/>
            <a:cxnLst/>
            <a:rect l="l" t="t" r="r" b="b"/>
            <a:pathLst>
              <a:path w="270509" h="116839">
                <a:moveTo>
                  <a:pt x="0" y="0"/>
                </a:moveTo>
                <a:lnTo>
                  <a:pt x="270299" y="0"/>
                </a:lnTo>
                <a:lnTo>
                  <a:pt x="270299" y="116399"/>
                </a:lnTo>
                <a:lnTo>
                  <a:pt x="0" y="116399"/>
                </a:ln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25476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Frustrated?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55540" y="3809989"/>
            <a:ext cx="2456180" cy="2540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2400" spc="-40" dirty="0">
                <a:solidFill>
                  <a:srgbClr val="424242"/>
                </a:solidFill>
                <a:latin typeface="Arial"/>
                <a:cs typeface="Arial"/>
              </a:rPr>
              <a:t>...but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you're 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overwhelmed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by</a:t>
            </a:r>
            <a:r>
              <a:rPr sz="2400" spc="-24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424242"/>
                </a:solidFill>
                <a:latin typeface="Arial"/>
                <a:cs typeface="Arial"/>
              </a:rPr>
              <a:t>all 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frameworks, 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libraries, </a:t>
            </a:r>
            <a:r>
              <a:rPr sz="2400" spc="-60" dirty="0">
                <a:solidFill>
                  <a:srgbClr val="424242"/>
                </a:solidFill>
                <a:latin typeface="Arial"/>
                <a:cs typeface="Arial"/>
              </a:rPr>
              <a:t>tools, 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etc 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have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no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idea 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where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</a:t>
            </a:r>
            <a:r>
              <a:rPr sz="2400" spc="-20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40" dirty="0">
                <a:solidFill>
                  <a:srgbClr val="424242"/>
                </a:solidFill>
                <a:latin typeface="Arial"/>
                <a:cs typeface="Arial"/>
              </a:rPr>
              <a:t>start.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73148" y="2290720"/>
            <a:ext cx="5231239" cy="41849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55722" y="1621081"/>
            <a:ext cx="3750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95" dirty="0">
                <a:solidFill>
                  <a:srgbClr val="424242"/>
                </a:solidFill>
                <a:latin typeface="Arial"/>
                <a:cs typeface="Arial"/>
              </a:rPr>
              <a:t>You </a:t>
            </a:r>
            <a:r>
              <a:rPr sz="2400" spc="-40" dirty="0">
                <a:solidFill>
                  <a:srgbClr val="424242"/>
                </a:solidFill>
                <a:latin typeface="Arial"/>
                <a:cs typeface="Arial"/>
              </a:rPr>
              <a:t>want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learn</a:t>
            </a:r>
            <a:r>
              <a:rPr sz="2400" spc="-37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JavaScript...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10815" y="1313355"/>
            <a:ext cx="343154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b="1" spc="-300" dirty="0">
                <a:solidFill>
                  <a:srgbClr val="1267F0"/>
                </a:solidFill>
                <a:latin typeface="Verdana"/>
                <a:cs typeface="Verdana"/>
              </a:rPr>
              <a:t>Q: </a:t>
            </a:r>
            <a:r>
              <a:rPr sz="3000" b="1" spc="-105" dirty="0">
                <a:solidFill>
                  <a:srgbClr val="1267F0"/>
                </a:solidFill>
                <a:latin typeface="Verdana"/>
                <a:cs typeface="Verdana"/>
              </a:rPr>
              <a:t>What </a:t>
            </a:r>
            <a:r>
              <a:rPr sz="3000" b="1" spc="-150" dirty="0">
                <a:solidFill>
                  <a:srgbClr val="1267F0"/>
                </a:solidFill>
                <a:latin typeface="Verdana"/>
                <a:cs typeface="Verdana"/>
              </a:rPr>
              <a:t>does</a:t>
            </a:r>
            <a:r>
              <a:rPr sz="3000" b="1" spc="-745" dirty="0">
                <a:solidFill>
                  <a:srgbClr val="1267F0"/>
                </a:solidFill>
                <a:latin typeface="Verdana"/>
                <a:cs typeface="Verdana"/>
              </a:rPr>
              <a:t> </a:t>
            </a:r>
            <a:r>
              <a:rPr sz="3000" b="1" spc="-120" dirty="0">
                <a:solidFill>
                  <a:srgbClr val="1267F0"/>
                </a:solidFill>
                <a:latin typeface="Verdana"/>
                <a:cs typeface="Verdana"/>
              </a:rPr>
              <a:t>this  </a:t>
            </a:r>
            <a:r>
              <a:rPr sz="3000" b="1" spc="-114" dirty="0">
                <a:solidFill>
                  <a:srgbClr val="1267F0"/>
                </a:solidFill>
                <a:latin typeface="Verdana"/>
                <a:cs typeface="Verdana"/>
              </a:rPr>
              <a:t>look </a:t>
            </a:r>
            <a:r>
              <a:rPr sz="3000" b="1" spc="-110" dirty="0">
                <a:solidFill>
                  <a:srgbClr val="1267F0"/>
                </a:solidFill>
                <a:latin typeface="Verdana"/>
                <a:cs typeface="Verdana"/>
              </a:rPr>
              <a:t>like </a:t>
            </a:r>
            <a:r>
              <a:rPr sz="3000" b="1" spc="-105" dirty="0">
                <a:solidFill>
                  <a:srgbClr val="1267F0"/>
                </a:solidFill>
                <a:latin typeface="Verdana"/>
                <a:cs typeface="Verdana"/>
              </a:rPr>
              <a:t>in </a:t>
            </a:r>
            <a:r>
              <a:rPr sz="3000" b="1" spc="-114" dirty="0">
                <a:solidFill>
                  <a:srgbClr val="1267F0"/>
                </a:solidFill>
                <a:latin typeface="Verdana"/>
                <a:cs typeface="Verdana"/>
              </a:rPr>
              <a:t>the  </a:t>
            </a:r>
            <a:r>
              <a:rPr sz="3000" b="1" spc="-195" dirty="0">
                <a:solidFill>
                  <a:srgbClr val="1267F0"/>
                </a:solidFill>
                <a:latin typeface="Verdana"/>
                <a:cs typeface="Verdana"/>
              </a:rPr>
              <a:t>browser?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7498" y="1410897"/>
            <a:ext cx="4291330" cy="123253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73025" rIns="0" bIns="0" rtlCol="0">
            <a:spAutoFit/>
          </a:bodyPr>
          <a:lstStyle/>
          <a:p>
            <a:pPr marL="85725">
              <a:lnSpc>
                <a:spcPts val="2865"/>
              </a:lnSpc>
              <a:spcBef>
                <a:spcPts val="575"/>
              </a:spcBef>
              <a:tabLst>
                <a:tab pos="753745" algn="l"/>
              </a:tabLst>
            </a:pPr>
            <a:r>
              <a:rPr sz="2400" spc="25" dirty="0">
                <a:latin typeface="Arial"/>
                <a:cs typeface="Arial"/>
              </a:rPr>
              <a:t>img	</a:t>
            </a:r>
            <a:r>
              <a:rPr sz="2400" spc="515" dirty="0"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420370">
              <a:lnSpc>
                <a:spcPts val="2850"/>
              </a:lnSpc>
              <a:tabLst>
                <a:tab pos="1590040" algn="l"/>
              </a:tabLst>
            </a:pPr>
            <a:r>
              <a:rPr sz="2400" spc="270" dirty="0">
                <a:latin typeface="Arial"/>
                <a:cs typeface="Arial"/>
              </a:rPr>
              <a:t>width:	</a:t>
            </a:r>
            <a:r>
              <a:rPr sz="2400" spc="140" dirty="0">
                <a:latin typeface="Arial"/>
                <a:cs typeface="Arial"/>
              </a:rPr>
              <a:t>50px;</a:t>
            </a:r>
            <a:endParaRPr sz="2400">
              <a:latin typeface="Arial"/>
              <a:cs typeface="Arial"/>
            </a:endParaRPr>
          </a:p>
          <a:p>
            <a:pPr marL="85725">
              <a:lnSpc>
                <a:spcPts val="2865"/>
              </a:lnSpc>
            </a:pPr>
            <a:r>
              <a:rPr sz="2400" spc="515" dirty="0"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38798" y="2923369"/>
          <a:ext cx="7788907" cy="1976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0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2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4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5140">
                <a:tc>
                  <a:txBody>
                    <a:bodyPr/>
                    <a:lstStyle/>
                    <a:p>
                      <a:pPr marR="66040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&lt;img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400" spc="195" dirty="0">
                          <a:latin typeface="Arial"/>
                          <a:cs typeface="Arial"/>
                          <a:hlinkClick r:id="rId2"/>
                        </a:rPr>
                        <a:t>src="http://i.imgur.com/WJToVGv.jpg"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400" spc="280" dirty="0">
                          <a:latin typeface="Arial"/>
                          <a:cs typeface="Arial"/>
                        </a:rPr>
                        <a:t>/&gt;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315">
                <a:tc>
                  <a:txBody>
                    <a:bodyPr/>
                    <a:lstStyle/>
                    <a:p>
                      <a:pPr marR="66040" algn="r">
                        <a:lnSpc>
                          <a:spcPts val="2485"/>
                        </a:lnSpc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&lt;img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ts val="2485"/>
                        </a:lnSpc>
                      </a:pPr>
                      <a:r>
                        <a:rPr sz="2400" spc="195" dirty="0">
                          <a:latin typeface="Arial"/>
                          <a:cs typeface="Arial"/>
                          <a:hlinkClick r:id="rId2"/>
                        </a:rPr>
                        <a:t>src="http://i.imgur.com/WJToVGv.jpg"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2485"/>
                        </a:lnSpc>
                      </a:pPr>
                      <a:r>
                        <a:rPr sz="2400" spc="280" dirty="0">
                          <a:latin typeface="Arial"/>
                          <a:cs typeface="Arial"/>
                        </a:rPr>
                        <a:t>/&gt;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315">
                <a:tc>
                  <a:txBody>
                    <a:bodyPr/>
                    <a:lstStyle/>
                    <a:p>
                      <a:pPr marR="66040" algn="r">
                        <a:lnSpc>
                          <a:spcPts val="2485"/>
                        </a:lnSpc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&lt;img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ts val="2485"/>
                        </a:lnSpc>
                      </a:pPr>
                      <a:r>
                        <a:rPr sz="2400" spc="195" dirty="0">
                          <a:latin typeface="Arial"/>
                          <a:cs typeface="Arial"/>
                          <a:hlinkClick r:id="rId2"/>
                        </a:rPr>
                        <a:t>src="http://i.imgur.com/WJToVGv.jpg"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2485"/>
                        </a:lnSpc>
                      </a:pPr>
                      <a:r>
                        <a:rPr sz="2400" spc="280" dirty="0">
                          <a:latin typeface="Arial"/>
                          <a:cs typeface="Arial"/>
                        </a:rPr>
                        <a:t>/&gt;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315">
                <a:tc>
                  <a:txBody>
                    <a:bodyPr/>
                    <a:lstStyle/>
                    <a:p>
                      <a:pPr marR="66040" algn="r">
                        <a:lnSpc>
                          <a:spcPts val="2485"/>
                        </a:lnSpc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&lt;img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ts val="2485"/>
                        </a:lnSpc>
                      </a:pPr>
                      <a:r>
                        <a:rPr sz="2400" spc="195" dirty="0">
                          <a:latin typeface="Arial"/>
                          <a:cs typeface="Arial"/>
                          <a:hlinkClick r:id="rId2"/>
                        </a:rPr>
                        <a:t>src="http://i.imgur.com/WJToVGv.jpg"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2485"/>
                        </a:lnSpc>
                      </a:pPr>
                      <a:r>
                        <a:rPr sz="2400" spc="280" dirty="0">
                          <a:latin typeface="Arial"/>
                          <a:cs typeface="Arial"/>
                        </a:rPr>
                        <a:t>/&gt;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R="66040" algn="r">
                        <a:lnSpc>
                          <a:spcPts val="2485"/>
                        </a:lnSpc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&lt;img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ts val="2485"/>
                        </a:lnSpc>
                      </a:pPr>
                      <a:r>
                        <a:rPr sz="2400" spc="195" dirty="0">
                          <a:latin typeface="Arial"/>
                          <a:cs typeface="Arial"/>
                          <a:hlinkClick r:id="rId2"/>
                        </a:rPr>
                        <a:t>src="http://i.imgur.com/WJToVGv.jpg"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2485"/>
                        </a:lnSpc>
                      </a:pPr>
                      <a:r>
                        <a:rPr sz="2400" spc="280" dirty="0">
                          <a:latin typeface="Arial"/>
                          <a:cs typeface="Arial"/>
                        </a:rPr>
                        <a:t>/&gt;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5844438" y="5206702"/>
            <a:ext cx="1838221" cy="14331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83272" y="5475854"/>
            <a:ext cx="44926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39590" algn="l"/>
              </a:tabLst>
            </a:pPr>
            <a:r>
              <a:rPr sz="2000" u="heavy" spc="15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http://i.imgur.com/WJToVGv.jp</a:t>
            </a:r>
            <a:r>
              <a:rPr sz="2000" u="heavy" spc="18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g</a:t>
            </a:r>
            <a:r>
              <a:rPr sz="2000" dirty="0">
                <a:solidFill>
                  <a:srgbClr val="0097A7"/>
                </a:solidFill>
                <a:latin typeface="Arial"/>
                <a:cs typeface="Arial"/>
              </a:rPr>
              <a:t>	</a:t>
            </a:r>
            <a:r>
              <a:rPr sz="2000" spc="-70" dirty="0">
                <a:latin typeface="Arial"/>
                <a:cs typeface="Arial"/>
              </a:rPr>
              <a:t>=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Example:</a:t>
            </a:r>
            <a:r>
              <a:rPr spc="-380" dirty="0"/>
              <a:t> </a:t>
            </a:r>
            <a:r>
              <a:rPr spc="-15" dirty="0"/>
              <a:t>Inline-block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99" y="1136422"/>
            <a:ext cx="8839182" cy="21241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3349" y="1117372"/>
            <a:ext cx="8877300" cy="4766310"/>
          </a:xfrm>
          <a:custGeom>
            <a:avLst/>
            <a:gdLst/>
            <a:ahLst/>
            <a:cxnLst/>
            <a:rect l="l" t="t" r="r" b="b"/>
            <a:pathLst>
              <a:path w="8877300" h="4766310">
                <a:moveTo>
                  <a:pt x="0" y="0"/>
                </a:moveTo>
                <a:lnTo>
                  <a:pt x="8877282" y="0"/>
                </a:lnTo>
                <a:lnTo>
                  <a:pt x="8877282" y="4766040"/>
                </a:lnTo>
                <a:lnTo>
                  <a:pt x="0" y="4766040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56992" y="1669821"/>
            <a:ext cx="5205989" cy="1251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37942" y="1650771"/>
            <a:ext cx="5244465" cy="2823210"/>
          </a:xfrm>
          <a:custGeom>
            <a:avLst/>
            <a:gdLst/>
            <a:ahLst/>
            <a:cxnLst/>
            <a:rect l="l" t="t" r="r" b="b"/>
            <a:pathLst>
              <a:path w="5244465" h="2823210">
                <a:moveTo>
                  <a:pt x="0" y="0"/>
                </a:moveTo>
                <a:lnTo>
                  <a:pt x="5244089" y="0"/>
                </a:lnTo>
                <a:lnTo>
                  <a:pt x="5244089" y="2822694"/>
                </a:lnTo>
                <a:lnTo>
                  <a:pt x="0" y="2822694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349" y="4933289"/>
            <a:ext cx="2759075" cy="128460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73660" rIns="0" bIns="0" rtlCol="0">
            <a:spAutoFit/>
          </a:bodyPr>
          <a:lstStyle/>
          <a:p>
            <a:pPr marL="85090">
              <a:lnSpc>
                <a:spcPts val="2865"/>
              </a:lnSpc>
              <a:spcBef>
                <a:spcPts val="580"/>
              </a:spcBef>
              <a:tabLst>
                <a:tab pos="753745" algn="l"/>
              </a:tabLst>
            </a:pPr>
            <a:r>
              <a:rPr sz="2400" spc="25" dirty="0">
                <a:latin typeface="Arial"/>
                <a:cs typeface="Arial"/>
              </a:rPr>
              <a:t>img	</a:t>
            </a:r>
            <a:r>
              <a:rPr sz="2400" spc="515" dirty="0"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420370">
              <a:lnSpc>
                <a:spcPts val="2850"/>
              </a:lnSpc>
              <a:tabLst>
                <a:tab pos="1590040" algn="l"/>
              </a:tabLst>
            </a:pPr>
            <a:r>
              <a:rPr sz="2400" spc="270" dirty="0">
                <a:latin typeface="Arial"/>
                <a:cs typeface="Arial"/>
              </a:rPr>
              <a:t>width:	</a:t>
            </a:r>
            <a:r>
              <a:rPr sz="2400" spc="140" dirty="0">
                <a:latin typeface="Arial"/>
                <a:cs typeface="Arial"/>
              </a:rPr>
              <a:t>50px;</a:t>
            </a:r>
            <a:endParaRPr sz="2400">
              <a:latin typeface="Arial"/>
              <a:cs typeface="Arial"/>
            </a:endParaRPr>
          </a:p>
          <a:p>
            <a:pPr marL="85090">
              <a:lnSpc>
                <a:spcPts val="2865"/>
              </a:lnSpc>
            </a:pPr>
            <a:r>
              <a:rPr sz="2400" spc="515" dirty="0"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8523" y="1621081"/>
            <a:ext cx="2976880" cy="30581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b="1" spc="-270" dirty="0">
                <a:solidFill>
                  <a:srgbClr val="38751C"/>
                </a:solidFill>
                <a:latin typeface="Arial"/>
                <a:cs typeface="Arial"/>
              </a:rPr>
              <a:t>Can </a:t>
            </a:r>
            <a:r>
              <a:rPr sz="2400" spc="-95" dirty="0">
                <a:solidFill>
                  <a:srgbClr val="424242"/>
                </a:solidFill>
                <a:latin typeface="Arial"/>
                <a:cs typeface="Arial"/>
              </a:rPr>
              <a:t>set </a:t>
            </a:r>
            <a:r>
              <a:rPr sz="2400" b="1" spc="60" dirty="0">
                <a:solidFill>
                  <a:srgbClr val="424242"/>
                </a:solidFill>
                <a:latin typeface="Arial"/>
                <a:cs typeface="Arial"/>
              </a:rPr>
              <a:t>width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on 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inline-block 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element,</a:t>
            </a:r>
            <a:r>
              <a:rPr sz="2400" spc="-24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75" dirty="0">
                <a:solidFill>
                  <a:srgbClr val="424242"/>
                </a:solidFill>
                <a:latin typeface="Arial"/>
                <a:cs typeface="Arial"/>
              </a:rPr>
              <a:t>so 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image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width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is </a:t>
            </a:r>
            <a:r>
              <a:rPr sz="2400" spc="-95" dirty="0">
                <a:solidFill>
                  <a:srgbClr val="424242"/>
                </a:solidFill>
                <a:latin typeface="Arial"/>
                <a:cs typeface="Arial"/>
              </a:rPr>
              <a:t>set </a:t>
            </a:r>
            <a:r>
              <a:rPr sz="2400" spc="25" dirty="0">
                <a:solidFill>
                  <a:srgbClr val="424242"/>
                </a:solidFill>
                <a:latin typeface="Arial"/>
                <a:cs typeface="Arial"/>
              </a:rPr>
              <a:t>to 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50px.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204" dirty="0">
                <a:solidFill>
                  <a:srgbClr val="424242"/>
                </a:solidFill>
                <a:latin typeface="Arial"/>
                <a:cs typeface="Arial"/>
              </a:rPr>
              <a:t>(</a:t>
            </a:r>
            <a:r>
              <a:rPr sz="2400" u="heavy" spc="-204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JSBin</a:t>
            </a:r>
            <a:r>
              <a:rPr sz="2400" spc="-204" dirty="0">
                <a:solidFill>
                  <a:srgbClr val="424242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 marL="12700" marR="196215">
              <a:lnSpc>
                <a:spcPts val="2850"/>
              </a:lnSpc>
              <a:spcBef>
                <a:spcPts val="1050"/>
              </a:spcBef>
            </a:pPr>
            <a:r>
              <a:rPr sz="2400" b="1" spc="200" dirty="0">
                <a:solidFill>
                  <a:srgbClr val="424242"/>
                </a:solidFill>
                <a:latin typeface="Arial"/>
                <a:cs typeface="Arial"/>
              </a:rPr>
              <a:t>inline-block</a:t>
            </a:r>
            <a:r>
              <a:rPr sz="2400" b="1" spc="-14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60" dirty="0">
                <a:solidFill>
                  <a:srgbClr val="424242"/>
                </a:solidFill>
                <a:latin typeface="Arial"/>
                <a:cs typeface="Arial"/>
              </a:rPr>
              <a:t>flows  </a:t>
            </a:r>
            <a:r>
              <a:rPr sz="2400" spc="15" dirty="0">
                <a:solidFill>
                  <a:srgbClr val="424242"/>
                </a:solidFill>
                <a:latin typeface="Arial"/>
                <a:cs typeface="Arial"/>
              </a:rPr>
              <a:t>left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right,</a:t>
            </a:r>
            <a:r>
              <a:rPr sz="2400" spc="-4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424242"/>
                </a:solidFill>
                <a:latin typeface="Arial"/>
                <a:cs typeface="Arial"/>
              </a:rPr>
              <a:t>so </a:t>
            </a:r>
            <a:r>
              <a:rPr sz="2400" spc="-150" dirty="0">
                <a:solidFill>
                  <a:srgbClr val="424242"/>
                </a:solidFill>
                <a:latin typeface="Arial"/>
                <a:cs typeface="Arial"/>
              </a:rPr>
              <a:t>images 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are </a:t>
            </a:r>
            <a:r>
              <a:rPr sz="2400" spc="-25" dirty="0">
                <a:solidFill>
                  <a:srgbClr val="424242"/>
                </a:solidFill>
                <a:latin typeface="Arial"/>
                <a:cs typeface="Arial"/>
              </a:rPr>
              <a:t>right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next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 </a:t>
            </a: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each  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other.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140893" y="4794115"/>
          <a:ext cx="5857239" cy="18065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9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36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0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5620">
                <a:tc>
                  <a:txBody>
                    <a:bodyPr/>
                    <a:lstStyle/>
                    <a:p>
                      <a:pPr marR="45085" algn="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&lt;img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447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1800" spc="145" dirty="0">
                          <a:latin typeface="Arial"/>
                          <a:cs typeface="Arial"/>
                          <a:hlinkClick r:id="rId4"/>
                        </a:rPr>
                        <a:t>src="http://i.imgur.com/WJToVGv.jpg"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447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1800" spc="204" dirty="0">
                          <a:latin typeface="Arial"/>
                          <a:cs typeface="Arial"/>
                        </a:rPr>
                        <a:t>/&gt;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447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590">
                <a:tc>
                  <a:txBody>
                    <a:bodyPr/>
                    <a:lstStyle/>
                    <a:p>
                      <a:pPr marR="45085" algn="r">
                        <a:lnSpc>
                          <a:spcPts val="1885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&lt;img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ts val="1885"/>
                        </a:lnSpc>
                      </a:pPr>
                      <a:r>
                        <a:rPr sz="1800" spc="145" dirty="0">
                          <a:latin typeface="Arial"/>
                          <a:cs typeface="Arial"/>
                          <a:hlinkClick r:id="rId4"/>
                        </a:rPr>
                        <a:t>src="http://i.imgur.com/WJToVGv.jpg"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885"/>
                        </a:lnSpc>
                      </a:pPr>
                      <a:r>
                        <a:rPr sz="1800" spc="204" dirty="0">
                          <a:latin typeface="Arial"/>
                          <a:cs typeface="Arial"/>
                        </a:rPr>
                        <a:t>/&gt;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590">
                <a:tc>
                  <a:txBody>
                    <a:bodyPr/>
                    <a:lstStyle/>
                    <a:p>
                      <a:pPr marR="45085" algn="r">
                        <a:lnSpc>
                          <a:spcPts val="1885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&lt;img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ts val="1885"/>
                        </a:lnSpc>
                      </a:pPr>
                      <a:r>
                        <a:rPr sz="1800" spc="145" dirty="0">
                          <a:latin typeface="Arial"/>
                          <a:cs typeface="Arial"/>
                          <a:hlinkClick r:id="rId4"/>
                        </a:rPr>
                        <a:t>src="http://i.imgur.com/WJToVGv.jpg"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885"/>
                        </a:lnSpc>
                      </a:pPr>
                      <a:r>
                        <a:rPr sz="1800" spc="204" dirty="0">
                          <a:latin typeface="Arial"/>
                          <a:cs typeface="Arial"/>
                        </a:rPr>
                        <a:t>/&gt;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590">
                <a:tc>
                  <a:txBody>
                    <a:bodyPr/>
                    <a:lstStyle/>
                    <a:p>
                      <a:pPr marR="45085" algn="r">
                        <a:lnSpc>
                          <a:spcPts val="1885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&lt;img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ts val="1885"/>
                        </a:lnSpc>
                      </a:pPr>
                      <a:r>
                        <a:rPr sz="1800" spc="145" dirty="0">
                          <a:latin typeface="Arial"/>
                          <a:cs typeface="Arial"/>
                          <a:hlinkClick r:id="rId4"/>
                        </a:rPr>
                        <a:t>src="http://i.imgur.com/WJToVGv.jpg"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885"/>
                        </a:lnSpc>
                      </a:pPr>
                      <a:r>
                        <a:rPr sz="1800" spc="204" dirty="0">
                          <a:latin typeface="Arial"/>
                          <a:cs typeface="Arial"/>
                        </a:rPr>
                        <a:t>/&gt;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184">
                <a:tc>
                  <a:txBody>
                    <a:bodyPr/>
                    <a:lstStyle/>
                    <a:p>
                      <a:pPr marR="45085" algn="r">
                        <a:lnSpc>
                          <a:spcPts val="1885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&lt;img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ts val="1885"/>
                        </a:lnSpc>
                      </a:pPr>
                      <a:r>
                        <a:rPr sz="1800" spc="145" dirty="0">
                          <a:latin typeface="Arial"/>
                          <a:cs typeface="Arial"/>
                          <a:hlinkClick r:id="rId4"/>
                        </a:rPr>
                        <a:t>src="http://i.imgur.com/WJToVGv.jpg"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885"/>
                        </a:lnSpc>
                      </a:pPr>
                      <a:r>
                        <a:rPr sz="1800" spc="204" dirty="0">
                          <a:latin typeface="Arial"/>
                          <a:cs typeface="Arial"/>
                        </a:rPr>
                        <a:t>/&gt;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4479290" cy="8616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Inline-block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/>
              <a:t>Has</a:t>
            </a:r>
            <a:r>
              <a:rPr sz="1800" spc="-170" dirty="0"/>
              <a:t> </a:t>
            </a:r>
            <a:r>
              <a:rPr sz="1800" spc="50" dirty="0"/>
              <a:t>width</a:t>
            </a:r>
            <a:r>
              <a:rPr sz="1800" spc="-170" dirty="0"/>
              <a:t> </a:t>
            </a:r>
            <a:r>
              <a:rPr sz="1800" spc="35" dirty="0"/>
              <a:t>and</a:t>
            </a:r>
            <a:r>
              <a:rPr sz="1800" spc="-165" dirty="0"/>
              <a:t> </a:t>
            </a:r>
            <a:r>
              <a:rPr sz="1800" spc="-45" dirty="0"/>
              <a:t>height;</a:t>
            </a:r>
            <a:r>
              <a:rPr sz="1800" spc="-170" dirty="0"/>
              <a:t> </a:t>
            </a:r>
            <a:r>
              <a:rPr sz="1800" dirty="0"/>
              <a:t>flows</a:t>
            </a:r>
            <a:r>
              <a:rPr sz="1800" spc="-165" dirty="0"/>
              <a:t> </a:t>
            </a:r>
            <a:r>
              <a:rPr sz="1800" spc="-5" dirty="0"/>
              <a:t>left</a:t>
            </a:r>
            <a:r>
              <a:rPr sz="1800" spc="-170" dirty="0"/>
              <a:t> </a:t>
            </a:r>
            <a:r>
              <a:rPr sz="1800" spc="15" dirty="0"/>
              <a:t>to</a:t>
            </a:r>
            <a:r>
              <a:rPr sz="1800" spc="-170" dirty="0"/>
              <a:t> </a:t>
            </a:r>
            <a:r>
              <a:rPr sz="1800" dirty="0"/>
              <a:t>right</a:t>
            </a:r>
            <a:endParaRPr sz="18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57981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The </a:t>
            </a:r>
            <a:r>
              <a:rPr u="heavy" spc="37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display</a:t>
            </a:r>
            <a:r>
              <a:rPr spc="-530" dirty="0">
                <a:solidFill>
                  <a:srgbClr val="0097A7"/>
                </a:solidFill>
                <a:latin typeface="Arial"/>
                <a:cs typeface="Arial"/>
                <a:hlinkClick r:id="rId2"/>
              </a:rPr>
              <a:t> </a:t>
            </a:r>
            <a:r>
              <a:rPr spc="-165" dirty="0"/>
              <a:t>CSS </a:t>
            </a:r>
            <a:r>
              <a:rPr spc="-25" dirty="0"/>
              <a:t>property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8125" y="1632664"/>
            <a:ext cx="7997825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2400" spc="-195" dirty="0">
                <a:solidFill>
                  <a:srgbClr val="424242"/>
                </a:solidFill>
                <a:latin typeface="Arial"/>
                <a:cs typeface="Arial"/>
              </a:rPr>
              <a:t>You </a:t>
            </a: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can </a:t>
            </a:r>
            <a:r>
              <a:rPr sz="2400" spc="-150" dirty="0">
                <a:solidFill>
                  <a:srgbClr val="424242"/>
                </a:solidFill>
                <a:latin typeface="Arial"/>
                <a:cs typeface="Arial"/>
              </a:rPr>
              <a:t>change 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an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element's </a:t>
            </a:r>
            <a:r>
              <a:rPr sz="2400" spc="-45" dirty="0">
                <a:solidFill>
                  <a:srgbClr val="424242"/>
                </a:solidFill>
                <a:latin typeface="Arial"/>
                <a:cs typeface="Arial"/>
              </a:rPr>
              <a:t>default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rendering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type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by</a:t>
            </a:r>
            <a:r>
              <a:rPr sz="2400" spc="-254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changing 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b="1" spc="-5" dirty="0">
                <a:solidFill>
                  <a:srgbClr val="424242"/>
                </a:solidFill>
                <a:latin typeface="Courier New"/>
                <a:cs typeface="Courier New"/>
              </a:rPr>
              <a:t>display</a:t>
            </a:r>
            <a:r>
              <a:rPr sz="2400" b="1" spc="-1080" dirty="0">
                <a:solidFill>
                  <a:srgbClr val="424242"/>
                </a:solidFill>
                <a:latin typeface="Courier New"/>
                <a:cs typeface="Courier New"/>
              </a:rPr>
              <a:t> </a:t>
            </a:r>
            <a:r>
              <a:rPr sz="2400" spc="-40" dirty="0">
                <a:solidFill>
                  <a:srgbClr val="424242"/>
                </a:solidFill>
                <a:latin typeface="Arial"/>
                <a:cs typeface="Arial"/>
              </a:rPr>
              <a:t>property. </a:t>
            </a: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Examples: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8125" y="4566358"/>
            <a:ext cx="3747135" cy="21209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400" spc="-150" dirty="0">
                <a:solidFill>
                  <a:srgbClr val="424242"/>
                </a:solidFill>
                <a:latin typeface="Arial"/>
                <a:cs typeface="Arial"/>
              </a:rPr>
              <a:t>Possible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values </a:t>
            </a:r>
            <a:r>
              <a:rPr sz="2400" spc="5" dirty="0">
                <a:solidFill>
                  <a:srgbClr val="424242"/>
                </a:solidFill>
                <a:latin typeface="Arial"/>
                <a:cs typeface="Arial"/>
              </a:rPr>
              <a:t>for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24242"/>
                </a:solidFill>
                <a:latin typeface="Courier New"/>
                <a:cs typeface="Courier New"/>
              </a:rPr>
              <a:t>display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469900" indent="-381000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900" algn="l"/>
              </a:tabLst>
            </a:pPr>
            <a:r>
              <a:rPr sz="2400" spc="-5" dirty="0">
                <a:solidFill>
                  <a:srgbClr val="424242"/>
                </a:solidFill>
                <a:latin typeface="Courier New"/>
                <a:cs typeface="Courier New"/>
              </a:rPr>
              <a:t>block</a:t>
            </a:r>
            <a:endParaRPr sz="2400">
              <a:latin typeface="Courier New"/>
              <a:cs typeface="Courier New"/>
            </a:endParaRPr>
          </a:p>
          <a:p>
            <a:pPr marL="469900" indent="-381000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900" algn="l"/>
              </a:tabLst>
            </a:pPr>
            <a:r>
              <a:rPr sz="2400" spc="-5" dirty="0">
                <a:solidFill>
                  <a:srgbClr val="424242"/>
                </a:solidFill>
                <a:latin typeface="Courier New"/>
                <a:cs typeface="Courier New"/>
              </a:rPr>
              <a:t>inline</a:t>
            </a:r>
            <a:endParaRPr sz="2400">
              <a:latin typeface="Courier New"/>
              <a:cs typeface="Courier New"/>
            </a:endParaRPr>
          </a:p>
          <a:p>
            <a:pPr marL="469900" indent="-381000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900" algn="l"/>
              </a:tabLst>
            </a:pPr>
            <a:r>
              <a:rPr sz="2400" spc="-5" dirty="0">
                <a:solidFill>
                  <a:srgbClr val="424242"/>
                </a:solidFill>
                <a:latin typeface="Courier New"/>
                <a:cs typeface="Courier New"/>
              </a:rPr>
              <a:t>inline-block</a:t>
            </a:r>
            <a:endParaRPr sz="2400">
              <a:latin typeface="Courier New"/>
              <a:cs typeface="Courier New"/>
            </a:endParaRPr>
          </a:p>
          <a:p>
            <a:pPr marR="972819" algn="ctr">
              <a:lnSpc>
                <a:spcPct val="100000"/>
              </a:lnSpc>
              <a:spcBef>
                <a:spcPts val="420"/>
              </a:spcBef>
              <a:tabLst>
                <a:tab pos="306070" algn="l"/>
              </a:tabLst>
            </a:pPr>
            <a:r>
              <a:rPr sz="2000" spc="-55" dirty="0">
                <a:solidFill>
                  <a:srgbClr val="424242"/>
                </a:solidFill>
                <a:latin typeface="Arial"/>
                <a:cs typeface="Arial"/>
              </a:rPr>
              <a:t>-	</a:t>
            </a:r>
            <a:r>
              <a:rPr sz="2400" spc="-145" dirty="0">
                <a:solidFill>
                  <a:srgbClr val="424242"/>
                </a:solidFill>
                <a:latin typeface="Arial"/>
                <a:cs typeface="Arial"/>
              </a:rPr>
              <a:t>some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others:</a:t>
            </a:r>
            <a:r>
              <a:rPr sz="2400" spc="-120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2400" u="heavy" spc="-4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link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2298" y="2706294"/>
            <a:ext cx="3372485" cy="128460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73025" rIns="0" bIns="0" rtlCol="0">
            <a:spAutoFit/>
          </a:bodyPr>
          <a:lstStyle/>
          <a:p>
            <a:pPr marL="85090">
              <a:lnSpc>
                <a:spcPts val="2865"/>
              </a:lnSpc>
              <a:spcBef>
                <a:spcPts val="575"/>
              </a:spcBef>
              <a:tabLst>
                <a:tab pos="419734" algn="l"/>
              </a:tabLst>
            </a:pPr>
            <a:r>
              <a:rPr sz="2400" spc="-20" dirty="0">
                <a:latin typeface="Arial"/>
                <a:cs typeface="Arial"/>
              </a:rPr>
              <a:t>p	</a:t>
            </a:r>
            <a:r>
              <a:rPr sz="2400" spc="515" dirty="0"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252729">
              <a:lnSpc>
                <a:spcPts val="2850"/>
              </a:lnSpc>
              <a:tabLst>
                <a:tab pos="1757045" algn="l"/>
              </a:tabLst>
            </a:pPr>
            <a:r>
              <a:rPr sz="2400" spc="295" dirty="0">
                <a:latin typeface="Arial"/>
                <a:cs typeface="Arial"/>
              </a:rPr>
              <a:t>display:	</a:t>
            </a:r>
            <a:r>
              <a:rPr sz="2400" spc="415" dirty="0">
                <a:latin typeface="Arial"/>
                <a:cs typeface="Arial"/>
              </a:rPr>
              <a:t>inline;</a:t>
            </a:r>
            <a:endParaRPr sz="2400">
              <a:latin typeface="Arial"/>
              <a:cs typeface="Arial"/>
            </a:endParaRPr>
          </a:p>
          <a:p>
            <a:pPr marL="85090">
              <a:lnSpc>
                <a:spcPts val="2865"/>
              </a:lnSpc>
            </a:pPr>
            <a:r>
              <a:rPr sz="2400" spc="515" dirty="0"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24865" y="2706294"/>
            <a:ext cx="3372485" cy="128460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73025" rIns="0" bIns="0" rtlCol="0">
            <a:spAutoFit/>
          </a:bodyPr>
          <a:lstStyle/>
          <a:p>
            <a:pPr marL="85725">
              <a:lnSpc>
                <a:spcPts val="2865"/>
              </a:lnSpc>
              <a:spcBef>
                <a:spcPts val="575"/>
              </a:spcBef>
              <a:tabLst>
                <a:tab pos="419734" algn="l"/>
              </a:tabLst>
            </a:pPr>
            <a:r>
              <a:rPr sz="2400" spc="-20" dirty="0">
                <a:latin typeface="Arial"/>
                <a:cs typeface="Arial"/>
              </a:rPr>
              <a:t>a	</a:t>
            </a:r>
            <a:r>
              <a:rPr sz="2400" spc="515" dirty="0"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252729">
              <a:lnSpc>
                <a:spcPts val="2850"/>
              </a:lnSpc>
              <a:tabLst>
                <a:tab pos="1757045" algn="l"/>
              </a:tabLst>
            </a:pPr>
            <a:r>
              <a:rPr sz="2400" spc="295" dirty="0">
                <a:latin typeface="Arial"/>
                <a:cs typeface="Arial"/>
              </a:rPr>
              <a:t>display:	</a:t>
            </a:r>
            <a:r>
              <a:rPr sz="2400" spc="265" dirty="0">
                <a:latin typeface="Arial"/>
                <a:cs typeface="Arial"/>
              </a:rPr>
              <a:t>block;</a:t>
            </a:r>
            <a:endParaRPr sz="2400">
              <a:latin typeface="Arial"/>
              <a:cs typeface="Arial"/>
            </a:endParaRPr>
          </a:p>
          <a:p>
            <a:pPr marL="85725">
              <a:lnSpc>
                <a:spcPts val="2865"/>
              </a:lnSpc>
            </a:pPr>
            <a:r>
              <a:rPr sz="2400" spc="515" dirty="0"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1652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Review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4296" y="1696510"/>
            <a:ext cx="8007984" cy="278765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472440" indent="-459740">
              <a:lnSpc>
                <a:spcPct val="100000"/>
              </a:lnSpc>
              <a:spcBef>
                <a:spcPts val="520"/>
              </a:spcBef>
              <a:buFont typeface="Arial"/>
              <a:buAutoNum type="arabicPeriod"/>
              <a:tabLst>
                <a:tab pos="472440" algn="l"/>
                <a:tab pos="473075" algn="l"/>
              </a:tabLst>
            </a:pPr>
            <a:r>
              <a:rPr sz="2400" b="1" spc="-185" dirty="0">
                <a:solidFill>
                  <a:srgbClr val="424242"/>
                </a:solidFill>
                <a:latin typeface="Arial"/>
                <a:cs typeface="Arial"/>
              </a:rPr>
              <a:t>block: </a:t>
            </a:r>
            <a:r>
              <a:rPr sz="2400" spc="-60" dirty="0">
                <a:solidFill>
                  <a:srgbClr val="424242"/>
                </a:solidFill>
                <a:latin typeface="Arial"/>
                <a:cs typeface="Arial"/>
              </a:rPr>
              <a:t>flows </a:t>
            </a:r>
            <a:r>
              <a:rPr sz="2400" b="1" spc="-95" dirty="0">
                <a:solidFill>
                  <a:srgbClr val="1154CC"/>
                </a:solidFill>
                <a:latin typeface="Arial"/>
                <a:cs typeface="Arial"/>
              </a:rPr>
              <a:t>top-to-bottom</a:t>
            </a:r>
            <a:r>
              <a:rPr sz="2400" spc="-95" dirty="0">
                <a:solidFill>
                  <a:srgbClr val="424242"/>
                </a:solidFill>
                <a:latin typeface="Arial"/>
                <a:cs typeface="Arial"/>
              </a:rPr>
              <a:t>; </a:t>
            </a:r>
            <a:r>
              <a:rPr sz="2400" b="1" spc="-240" dirty="0">
                <a:solidFill>
                  <a:srgbClr val="38751C"/>
                </a:solidFill>
                <a:latin typeface="Arial"/>
                <a:cs typeface="Arial"/>
              </a:rPr>
              <a:t>has </a:t>
            </a:r>
            <a:r>
              <a:rPr sz="2400" b="1" spc="114" dirty="0">
                <a:solidFill>
                  <a:srgbClr val="424242"/>
                </a:solidFill>
                <a:latin typeface="Arial"/>
                <a:cs typeface="Arial"/>
              </a:rPr>
              <a:t>height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</a:t>
            </a:r>
            <a:r>
              <a:rPr sz="2400" spc="-28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1" spc="60" dirty="0">
                <a:solidFill>
                  <a:srgbClr val="424242"/>
                </a:solidFill>
                <a:latin typeface="Arial"/>
                <a:cs typeface="Arial"/>
              </a:rPr>
              <a:t>width</a:t>
            </a:r>
            <a:endParaRPr sz="2400">
              <a:latin typeface="Arial"/>
              <a:cs typeface="Arial"/>
            </a:endParaRPr>
          </a:p>
          <a:p>
            <a:pPr marL="472440">
              <a:lnSpc>
                <a:spcPct val="100000"/>
              </a:lnSpc>
              <a:spcBef>
                <a:spcPts val="420"/>
              </a:spcBef>
              <a:tabLst>
                <a:tab pos="1308100" algn="l"/>
                <a:tab pos="2310765" algn="l"/>
                <a:tab pos="4650105" algn="l"/>
                <a:tab pos="5653405" algn="l"/>
                <a:tab pos="6656070" algn="l"/>
              </a:tabLst>
            </a:pPr>
            <a:r>
              <a:rPr sz="2400" spc="110" dirty="0">
                <a:latin typeface="Arial"/>
                <a:cs typeface="Arial"/>
              </a:rPr>
              <a:t>&lt;p&gt;,	</a:t>
            </a:r>
            <a:r>
              <a:rPr sz="2400" spc="85" dirty="0">
                <a:latin typeface="Arial"/>
                <a:cs typeface="Arial"/>
              </a:rPr>
              <a:t>&lt;h1&gt;,	</a:t>
            </a:r>
            <a:r>
              <a:rPr sz="2400" spc="155" dirty="0">
                <a:latin typeface="Arial"/>
                <a:cs typeface="Arial"/>
              </a:rPr>
              <a:t>&lt;blockquote&gt;,	</a:t>
            </a:r>
            <a:r>
              <a:rPr sz="2400" spc="245" dirty="0">
                <a:latin typeface="Arial"/>
                <a:cs typeface="Arial"/>
              </a:rPr>
              <a:t>&lt;ol&gt;,	&lt;ul&gt;,	</a:t>
            </a:r>
            <a:r>
              <a:rPr sz="2400" spc="170" dirty="0">
                <a:latin typeface="Arial"/>
                <a:cs typeface="Arial"/>
              </a:rPr>
              <a:t>&lt;table&gt;</a:t>
            </a:r>
            <a:endParaRPr sz="2400">
              <a:latin typeface="Arial"/>
              <a:cs typeface="Arial"/>
            </a:endParaRPr>
          </a:p>
          <a:p>
            <a:pPr marL="472440" indent="-459740">
              <a:lnSpc>
                <a:spcPct val="100000"/>
              </a:lnSpc>
              <a:spcBef>
                <a:spcPts val="1395"/>
              </a:spcBef>
              <a:buFont typeface="Arial"/>
              <a:buAutoNum type="arabicPeriod" startAt="2"/>
              <a:tabLst>
                <a:tab pos="472440" algn="l"/>
                <a:tab pos="473075" algn="l"/>
              </a:tabLst>
            </a:pPr>
            <a:r>
              <a:rPr sz="2400" b="1" spc="-130" dirty="0">
                <a:solidFill>
                  <a:srgbClr val="424242"/>
                </a:solidFill>
                <a:latin typeface="Arial"/>
                <a:cs typeface="Arial"/>
              </a:rPr>
              <a:t>inline: </a:t>
            </a:r>
            <a:r>
              <a:rPr sz="2400" spc="-60" dirty="0">
                <a:solidFill>
                  <a:srgbClr val="424242"/>
                </a:solidFill>
                <a:latin typeface="Arial"/>
                <a:cs typeface="Arial"/>
              </a:rPr>
              <a:t>flows </a:t>
            </a:r>
            <a:r>
              <a:rPr sz="2400" b="1" spc="-85" dirty="0">
                <a:solidFill>
                  <a:srgbClr val="9900FF"/>
                </a:solidFill>
                <a:latin typeface="Arial"/>
                <a:cs typeface="Arial"/>
              </a:rPr>
              <a:t>left-to-right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; </a:t>
            </a:r>
            <a:r>
              <a:rPr sz="2400" b="1" spc="-220" dirty="0">
                <a:solidFill>
                  <a:srgbClr val="FF0000"/>
                </a:solidFill>
                <a:latin typeface="Arial"/>
                <a:cs typeface="Arial"/>
              </a:rPr>
              <a:t>does </a:t>
            </a:r>
            <a:r>
              <a:rPr sz="2400" b="1" spc="-114" dirty="0">
                <a:solidFill>
                  <a:srgbClr val="FF0000"/>
                </a:solidFill>
                <a:latin typeface="Arial"/>
                <a:cs typeface="Arial"/>
              </a:rPr>
              <a:t>not </a:t>
            </a:r>
            <a:r>
              <a:rPr sz="2400" b="1" spc="-170" dirty="0">
                <a:solidFill>
                  <a:srgbClr val="FF0000"/>
                </a:solidFill>
                <a:latin typeface="Arial"/>
                <a:cs typeface="Arial"/>
              </a:rPr>
              <a:t>have </a:t>
            </a:r>
            <a:r>
              <a:rPr sz="2400" b="1" spc="114" dirty="0">
                <a:latin typeface="Arial"/>
                <a:cs typeface="Arial"/>
              </a:rPr>
              <a:t>height </a:t>
            </a:r>
            <a:r>
              <a:rPr sz="2400" spc="-114" dirty="0">
                <a:latin typeface="Arial"/>
                <a:cs typeface="Arial"/>
              </a:rPr>
              <a:t>and</a:t>
            </a:r>
            <a:r>
              <a:rPr sz="2400" spc="-305" dirty="0">
                <a:latin typeface="Arial"/>
                <a:cs typeface="Arial"/>
              </a:rPr>
              <a:t> </a:t>
            </a:r>
            <a:r>
              <a:rPr sz="2400" b="1" spc="60" dirty="0">
                <a:latin typeface="Arial"/>
                <a:cs typeface="Arial"/>
              </a:rPr>
              <a:t>width</a:t>
            </a:r>
            <a:endParaRPr sz="2400">
              <a:latin typeface="Arial"/>
              <a:cs typeface="Arial"/>
            </a:endParaRPr>
          </a:p>
          <a:p>
            <a:pPr marL="472440">
              <a:lnSpc>
                <a:spcPct val="100000"/>
              </a:lnSpc>
              <a:spcBef>
                <a:spcPts val="420"/>
              </a:spcBef>
              <a:tabLst>
                <a:tab pos="1308100" algn="l"/>
                <a:tab pos="2310765" algn="l"/>
              </a:tabLst>
            </a:pPr>
            <a:r>
              <a:rPr sz="2400" spc="110" dirty="0">
                <a:latin typeface="Arial"/>
                <a:cs typeface="Arial"/>
              </a:rPr>
              <a:t>&lt;a&gt;,	</a:t>
            </a:r>
            <a:r>
              <a:rPr sz="2400" spc="-50" dirty="0">
                <a:latin typeface="Arial"/>
                <a:cs typeface="Arial"/>
              </a:rPr>
              <a:t>&lt;em&gt;,	</a:t>
            </a:r>
            <a:r>
              <a:rPr sz="2400" spc="150" dirty="0">
                <a:latin typeface="Arial"/>
                <a:cs typeface="Arial"/>
              </a:rPr>
              <a:t>&lt;strong&gt;,&lt;br&gt;</a:t>
            </a:r>
            <a:endParaRPr sz="2400">
              <a:latin typeface="Arial"/>
              <a:cs typeface="Arial"/>
            </a:endParaRPr>
          </a:p>
          <a:p>
            <a:pPr marL="929640" lvl="1" indent="-451484">
              <a:lnSpc>
                <a:spcPct val="100000"/>
              </a:lnSpc>
              <a:spcBef>
                <a:spcPts val="1395"/>
              </a:spcBef>
              <a:buFont typeface="Arial"/>
              <a:buAutoNum type="alphaLcPeriod"/>
              <a:tabLst>
                <a:tab pos="929640" algn="l"/>
                <a:tab pos="930275" algn="l"/>
              </a:tabLst>
            </a:pPr>
            <a:r>
              <a:rPr sz="2400" b="1" spc="-125" dirty="0">
                <a:solidFill>
                  <a:srgbClr val="424242"/>
                </a:solidFill>
                <a:latin typeface="Arial"/>
                <a:cs typeface="Arial"/>
              </a:rPr>
              <a:t>inline </a:t>
            </a:r>
            <a:r>
              <a:rPr sz="2400" b="1" spc="-185" dirty="0">
                <a:solidFill>
                  <a:srgbClr val="424242"/>
                </a:solidFill>
                <a:latin typeface="Arial"/>
                <a:cs typeface="Arial"/>
              </a:rPr>
              <a:t>block: </a:t>
            </a:r>
            <a:r>
              <a:rPr sz="2400" spc="-60" dirty="0">
                <a:solidFill>
                  <a:srgbClr val="424242"/>
                </a:solidFill>
                <a:latin typeface="Arial"/>
                <a:cs typeface="Arial"/>
              </a:rPr>
              <a:t>flows </a:t>
            </a:r>
            <a:r>
              <a:rPr sz="2400" b="1" spc="-85" dirty="0">
                <a:solidFill>
                  <a:srgbClr val="9900FF"/>
                </a:solidFill>
                <a:latin typeface="Arial"/>
                <a:cs typeface="Arial"/>
              </a:rPr>
              <a:t>left-to-right</a:t>
            </a:r>
            <a:r>
              <a:rPr sz="2400" spc="-85" dirty="0">
                <a:latin typeface="Arial"/>
                <a:cs typeface="Arial"/>
              </a:rPr>
              <a:t>; </a:t>
            </a:r>
            <a:r>
              <a:rPr sz="2400" b="1" spc="-240" dirty="0">
                <a:solidFill>
                  <a:srgbClr val="38751C"/>
                </a:solidFill>
                <a:latin typeface="Arial"/>
                <a:cs typeface="Arial"/>
              </a:rPr>
              <a:t>has </a:t>
            </a:r>
            <a:r>
              <a:rPr sz="2400" b="1" spc="114" dirty="0">
                <a:latin typeface="Arial"/>
                <a:cs typeface="Arial"/>
              </a:rPr>
              <a:t>height </a:t>
            </a:r>
            <a:r>
              <a:rPr sz="2400" spc="-114" dirty="0">
                <a:latin typeface="Arial"/>
                <a:cs typeface="Arial"/>
              </a:rPr>
              <a:t>and</a:t>
            </a:r>
            <a:r>
              <a:rPr sz="2400" spc="-305" dirty="0">
                <a:latin typeface="Arial"/>
                <a:cs typeface="Arial"/>
              </a:rPr>
              <a:t> </a:t>
            </a:r>
            <a:r>
              <a:rPr sz="2400" b="1" spc="60" dirty="0">
                <a:latin typeface="Arial"/>
                <a:cs typeface="Arial"/>
              </a:rPr>
              <a:t>width</a:t>
            </a:r>
            <a:endParaRPr sz="2400">
              <a:latin typeface="Arial"/>
              <a:cs typeface="Arial"/>
            </a:endParaRPr>
          </a:p>
          <a:p>
            <a:pPr marL="929640">
              <a:lnSpc>
                <a:spcPct val="100000"/>
              </a:lnSpc>
              <a:spcBef>
                <a:spcPts val="420"/>
              </a:spcBef>
            </a:pPr>
            <a:r>
              <a:rPr sz="2400" spc="-20" dirty="0">
                <a:latin typeface="Arial"/>
                <a:cs typeface="Arial"/>
              </a:rPr>
              <a:t>&lt;img&gt;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57095" y="5048922"/>
            <a:ext cx="21062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85" dirty="0">
                <a:solidFill>
                  <a:srgbClr val="424242"/>
                </a:solidFill>
                <a:latin typeface="Arial"/>
                <a:cs typeface="Arial"/>
              </a:rPr>
              <a:t>Questions?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8125" y="1662687"/>
            <a:ext cx="8069580" cy="212090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3000" b="1" spc="-130" dirty="0">
                <a:latin typeface="Verdana"/>
                <a:cs typeface="Verdana"/>
              </a:rPr>
              <a:t>Moral</a:t>
            </a:r>
            <a:r>
              <a:rPr sz="3000" b="1" spc="-365" dirty="0">
                <a:latin typeface="Verdana"/>
                <a:cs typeface="Verdana"/>
              </a:rPr>
              <a:t> </a:t>
            </a:r>
            <a:r>
              <a:rPr sz="3000" b="1" spc="-114" dirty="0">
                <a:latin typeface="Verdana"/>
                <a:cs typeface="Verdana"/>
              </a:rPr>
              <a:t>of</a:t>
            </a:r>
            <a:r>
              <a:rPr sz="3000" b="1" spc="-360" dirty="0">
                <a:latin typeface="Verdana"/>
                <a:cs typeface="Verdana"/>
              </a:rPr>
              <a:t> </a:t>
            </a:r>
            <a:r>
              <a:rPr sz="3000" b="1" spc="-114" dirty="0">
                <a:latin typeface="Verdana"/>
                <a:cs typeface="Verdana"/>
              </a:rPr>
              <a:t>the</a:t>
            </a:r>
            <a:r>
              <a:rPr sz="3000" b="1" spc="-360" dirty="0">
                <a:latin typeface="Verdana"/>
                <a:cs typeface="Verdana"/>
              </a:rPr>
              <a:t> </a:t>
            </a:r>
            <a:r>
              <a:rPr sz="3000" b="1" spc="-220" dirty="0">
                <a:latin typeface="Verdana"/>
                <a:cs typeface="Verdana"/>
              </a:rPr>
              <a:t>story:</a:t>
            </a:r>
            <a:endParaRPr sz="3000">
              <a:latin typeface="Verdana"/>
              <a:cs typeface="Verdana"/>
            </a:endParaRPr>
          </a:p>
          <a:p>
            <a:pPr marL="12700" marR="5080">
              <a:lnSpc>
                <a:spcPct val="114599"/>
              </a:lnSpc>
            </a:pPr>
            <a:r>
              <a:rPr sz="3000" spc="-204" dirty="0">
                <a:latin typeface="Verdana"/>
                <a:cs typeface="Verdana"/>
              </a:rPr>
              <a:t>If</a:t>
            </a:r>
            <a:r>
              <a:rPr sz="3000" spc="-280" dirty="0">
                <a:latin typeface="Verdana"/>
                <a:cs typeface="Verdana"/>
              </a:rPr>
              <a:t> </a:t>
            </a:r>
            <a:r>
              <a:rPr sz="3000" spc="-70" dirty="0">
                <a:latin typeface="Verdana"/>
                <a:cs typeface="Verdana"/>
              </a:rPr>
              <a:t>your</a:t>
            </a:r>
            <a:r>
              <a:rPr sz="3000" spc="-275" dirty="0">
                <a:latin typeface="Verdana"/>
                <a:cs typeface="Verdana"/>
              </a:rPr>
              <a:t> </a:t>
            </a:r>
            <a:r>
              <a:rPr sz="3000" spc="-135" dirty="0">
                <a:latin typeface="Verdana"/>
                <a:cs typeface="Verdana"/>
              </a:rPr>
              <a:t>CSS</a:t>
            </a:r>
            <a:r>
              <a:rPr sz="3000" spc="-275" dirty="0">
                <a:latin typeface="Verdana"/>
                <a:cs typeface="Verdana"/>
              </a:rPr>
              <a:t> </a:t>
            </a:r>
            <a:r>
              <a:rPr sz="3000" spc="-65" dirty="0">
                <a:latin typeface="Verdana"/>
                <a:cs typeface="Verdana"/>
              </a:rPr>
              <a:t>isn't</a:t>
            </a:r>
            <a:r>
              <a:rPr sz="3000" spc="-275" dirty="0">
                <a:latin typeface="Verdana"/>
                <a:cs typeface="Verdana"/>
              </a:rPr>
              <a:t> </a:t>
            </a:r>
            <a:r>
              <a:rPr sz="3000" spc="-40" dirty="0">
                <a:latin typeface="Verdana"/>
                <a:cs typeface="Verdana"/>
              </a:rPr>
              <a:t>working,</a:t>
            </a:r>
            <a:r>
              <a:rPr sz="3000" spc="-275" dirty="0">
                <a:latin typeface="Verdana"/>
                <a:cs typeface="Verdana"/>
              </a:rPr>
              <a:t> </a:t>
            </a:r>
            <a:r>
              <a:rPr sz="3000" spc="-80" dirty="0">
                <a:latin typeface="Verdana"/>
                <a:cs typeface="Verdana"/>
              </a:rPr>
              <a:t>see</a:t>
            </a:r>
            <a:r>
              <a:rPr sz="3000" spc="-275" dirty="0">
                <a:latin typeface="Verdana"/>
                <a:cs typeface="Verdana"/>
              </a:rPr>
              <a:t> </a:t>
            </a:r>
            <a:r>
              <a:rPr sz="3000" spc="-15" dirty="0">
                <a:latin typeface="Verdana"/>
                <a:cs typeface="Verdana"/>
              </a:rPr>
              <a:t>if</a:t>
            </a:r>
            <a:r>
              <a:rPr sz="3000" spc="-275" dirty="0">
                <a:latin typeface="Verdana"/>
                <a:cs typeface="Verdana"/>
              </a:rPr>
              <a:t> </a:t>
            </a:r>
            <a:r>
              <a:rPr sz="3000" spc="-90" dirty="0">
                <a:latin typeface="Verdana"/>
                <a:cs typeface="Verdana"/>
              </a:rPr>
              <a:t>you're</a:t>
            </a:r>
            <a:r>
              <a:rPr sz="3000" spc="-275" dirty="0">
                <a:latin typeface="Verdana"/>
                <a:cs typeface="Verdana"/>
              </a:rPr>
              <a:t> </a:t>
            </a:r>
            <a:r>
              <a:rPr sz="3000" spc="-40" dirty="0">
                <a:latin typeface="Verdana"/>
                <a:cs typeface="Verdana"/>
              </a:rPr>
              <a:t>trying  </a:t>
            </a:r>
            <a:r>
              <a:rPr sz="3000" spc="25" dirty="0">
                <a:latin typeface="Verdana"/>
                <a:cs typeface="Verdana"/>
              </a:rPr>
              <a:t>to </a:t>
            </a:r>
            <a:r>
              <a:rPr sz="3000" spc="10" dirty="0">
                <a:latin typeface="Verdana"/>
                <a:cs typeface="Verdana"/>
              </a:rPr>
              <a:t>apply </a:t>
            </a:r>
            <a:r>
              <a:rPr sz="3000" spc="-15" dirty="0">
                <a:latin typeface="Verdana"/>
                <a:cs typeface="Verdana"/>
              </a:rPr>
              <a:t>block-level properties </a:t>
            </a:r>
            <a:r>
              <a:rPr sz="3000" spc="25" dirty="0">
                <a:latin typeface="Verdana"/>
                <a:cs typeface="Verdana"/>
              </a:rPr>
              <a:t>to inline  </a:t>
            </a:r>
            <a:r>
              <a:rPr sz="3000" spc="10" dirty="0">
                <a:latin typeface="Verdana"/>
                <a:cs typeface="Verdana"/>
              </a:rPr>
              <a:t>elements</a:t>
            </a:r>
            <a:endParaRPr sz="3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04800"/>
            <a:ext cx="8069580" cy="54181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lang="en-US" sz="3000" b="1" spc="-130" dirty="0" smtClean="0">
                <a:latin typeface="Verdana"/>
                <a:cs typeface="Verdana"/>
              </a:rPr>
              <a:t>Extra slides</a:t>
            </a:r>
            <a:endParaRPr sz="3000" dirty="0">
              <a:latin typeface="Verdana"/>
              <a:cs typeface="Verdan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7690" y="1524000"/>
            <a:ext cx="75438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 smtClean="0"/>
              <a:t>The course is adopted from </a:t>
            </a:r>
            <a:r>
              <a:rPr lang="en-US" sz="2000" dirty="0" err="1"/>
              <a:t>v</a:t>
            </a:r>
            <a:r>
              <a:rPr lang="en-US" sz="2000" dirty="0" err="1" smtClean="0"/>
              <a:t>rkirst’s</a:t>
            </a:r>
            <a:r>
              <a:rPr lang="en-US" sz="2000" dirty="0" smtClean="0"/>
              <a:t> lectures on Web Programming class. You can check the </a:t>
            </a:r>
            <a:r>
              <a:rPr lang="en-US" sz="2000" dirty="0"/>
              <a:t>original page </a:t>
            </a:r>
            <a:r>
              <a:rPr lang="en-US" sz="2000" dirty="0" smtClean="0"/>
              <a:t>at </a:t>
            </a:r>
            <a:r>
              <a:rPr lang="en-US" sz="2000" dirty="0" smtClean="0">
                <a:hlinkClick r:id="rId2"/>
              </a:rPr>
              <a:t>http</a:t>
            </a:r>
            <a:r>
              <a:rPr lang="en-US" sz="2000">
                <a:hlinkClick r:id="rId2"/>
              </a:rPr>
              <a:t>://</a:t>
            </a:r>
            <a:r>
              <a:rPr lang="en-US" sz="2000" smtClean="0">
                <a:hlinkClick r:id="rId2"/>
              </a:rPr>
              <a:t>cs193x.stanford.edu</a:t>
            </a:r>
            <a:r>
              <a:rPr lang="en-US" sz="2000" smtClean="0"/>
              <a:t>  </a:t>
            </a:r>
            <a:r>
              <a:rPr lang="en-US" sz="2000" dirty="0" smtClean="0"/>
              <a:t>for the original course materials.</a:t>
            </a:r>
          </a:p>
          <a:p>
            <a:endParaRPr lang="en-US" sz="2000" dirty="0" smtClean="0"/>
          </a:p>
          <a:p>
            <a:r>
              <a:rPr lang="en-US" sz="2000" dirty="0" smtClean="0"/>
              <a:t>2. </a:t>
            </a:r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www.youtube.com/watch?v=Dxcc6ycZ73M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3. </a:t>
            </a:r>
            <a:r>
              <a:rPr lang="en-US" sz="2000" dirty="0" smtClean="0">
                <a:hlinkClick r:id="rId4"/>
              </a:rPr>
              <a:t>https</a:t>
            </a:r>
            <a:r>
              <a:rPr lang="en-US" sz="2000" dirty="0">
                <a:hlinkClick r:id="rId4"/>
              </a:rPr>
              <a:t>://</a:t>
            </a:r>
            <a:r>
              <a:rPr lang="en-US" sz="2000" dirty="0" smtClean="0">
                <a:hlinkClick r:id="rId4"/>
              </a:rPr>
              <a:t>www.techopedia.com/definition/2419/internet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4. </a:t>
            </a:r>
            <a:r>
              <a:rPr lang="en-US" sz="2000" dirty="0" smtClean="0">
                <a:hlinkClick r:id="rId5"/>
              </a:rPr>
              <a:t>https</a:t>
            </a:r>
            <a:r>
              <a:rPr lang="en-US" sz="2000" dirty="0">
                <a:hlinkClick r:id="rId5"/>
              </a:rPr>
              <a:t>://</a:t>
            </a:r>
            <a:r>
              <a:rPr lang="en-US" sz="2000" dirty="0" smtClean="0">
                <a:hlinkClick r:id="rId5"/>
              </a:rPr>
              <a:t>www.theguardian.com/technology/2018/oct/22/what-is-the-internet-13-key-questions-answered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/>
              <a:t>5. https://medium.freecodecamp.org/whats-the-document-object-model-and-why-you-should-know-how-to-use-it-1a2d0bc5429d</a:t>
            </a:r>
          </a:p>
        </p:txBody>
      </p:sp>
    </p:spTree>
    <p:extLst>
      <p:ext uri="{BB962C8B-B14F-4D97-AF65-F5344CB8AC3E}">
        <p14:creationId xmlns:p14="http://schemas.microsoft.com/office/powerpoint/2010/main" val="1839724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676427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5" dirty="0"/>
              <a:t>What </a:t>
            </a:r>
            <a:r>
              <a:rPr spc="-114" dirty="0" smtClean="0"/>
              <a:t>is</a:t>
            </a:r>
            <a:r>
              <a:rPr spc="-775" dirty="0" smtClean="0"/>
              <a:t> </a:t>
            </a:r>
            <a:r>
              <a:rPr lang="en-US" spc="-265" dirty="0" smtClean="0"/>
              <a:t>this course about</a:t>
            </a:r>
            <a:r>
              <a:rPr spc="-265" dirty="0" smtClean="0"/>
              <a:t>?</a:t>
            </a:r>
            <a:endParaRPr spc="-265" dirty="0"/>
          </a:p>
        </p:txBody>
      </p:sp>
      <p:sp>
        <p:nvSpPr>
          <p:cNvPr id="3" name="object 3"/>
          <p:cNvSpPr txBox="1"/>
          <p:nvPr/>
        </p:nvSpPr>
        <p:spPr>
          <a:xfrm>
            <a:off x="855722" y="1567732"/>
            <a:ext cx="7150100" cy="42164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400" b="1" spc="-145" dirty="0">
                <a:solidFill>
                  <a:srgbClr val="424242"/>
                </a:solidFill>
                <a:latin typeface="Arial"/>
                <a:cs typeface="Arial"/>
              </a:rPr>
              <a:t>Opinionated:</a:t>
            </a:r>
            <a:endParaRPr sz="2400" dirty="0">
              <a:latin typeface="Arial"/>
              <a:cs typeface="Arial"/>
            </a:endParaRPr>
          </a:p>
          <a:p>
            <a:pPr marL="469900" marR="280035" indent="-306705">
              <a:lnSpc>
                <a:spcPct val="114599"/>
              </a:lnSpc>
              <a:buSzPct val="83333"/>
              <a:buFont typeface="Arial"/>
              <a:buChar char="-"/>
              <a:tabLst>
                <a:tab pos="469265" algn="l"/>
                <a:tab pos="469900" algn="l"/>
              </a:tabLst>
            </a:pP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There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are </a:t>
            </a:r>
            <a:r>
              <a:rPr sz="2400" spc="-120" dirty="0">
                <a:solidFill>
                  <a:srgbClr val="424242"/>
                </a:solidFill>
                <a:latin typeface="Arial"/>
                <a:cs typeface="Arial"/>
              </a:rPr>
              <a:t>many </a:t>
            </a:r>
            <a:r>
              <a:rPr sz="2400" spc="-150" dirty="0">
                <a:solidFill>
                  <a:srgbClr val="424242"/>
                </a:solidFill>
                <a:latin typeface="Arial"/>
                <a:cs typeface="Arial"/>
              </a:rPr>
              <a:t>ways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</a:t>
            </a:r>
            <a:r>
              <a:rPr sz="2400" spc="-459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do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things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on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web: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can't 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learn </a:t>
            </a:r>
            <a:r>
              <a:rPr sz="2400" spc="-45" dirty="0">
                <a:solidFill>
                  <a:srgbClr val="424242"/>
                </a:solidFill>
                <a:latin typeface="Arial"/>
                <a:cs typeface="Arial"/>
              </a:rPr>
              <a:t>them </a:t>
            </a:r>
            <a:r>
              <a:rPr sz="2400" spc="-50" dirty="0">
                <a:solidFill>
                  <a:srgbClr val="424242"/>
                </a:solidFill>
                <a:latin typeface="Arial"/>
                <a:cs typeface="Arial"/>
              </a:rPr>
              <a:t>all </a:t>
            </a:r>
            <a:r>
              <a:rPr sz="2400" spc="-25" dirty="0">
                <a:solidFill>
                  <a:srgbClr val="424242"/>
                </a:solidFill>
                <a:latin typeface="Arial"/>
                <a:cs typeface="Arial"/>
              </a:rPr>
              <a:t>at</a:t>
            </a:r>
            <a:r>
              <a:rPr sz="2400" spc="-34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once!</a:t>
            </a:r>
            <a:endParaRPr sz="2400" dirty="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Font typeface="Arial"/>
              <a:buChar char="-"/>
              <a:tabLst>
                <a:tab pos="469265" algn="l"/>
                <a:tab pos="469900" algn="l"/>
              </a:tabLst>
            </a:pPr>
            <a:r>
              <a:rPr sz="2400" spc="-70" dirty="0" smtClean="0">
                <a:solidFill>
                  <a:srgbClr val="424242"/>
                </a:solidFill>
                <a:latin typeface="Arial"/>
                <a:cs typeface="Arial"/>
              </a:rPr>
              <a:t>What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I </a:t>
            </a:r>
            <a:r>
              <a:rPr sz="2400" spc="-25" dirty="0">
                <a:solidFill>
                  <a:srgbClr val="424242"/>
                </a:solidFill>
                <a:latin typeface="Arial"/>
                <a:cs typeface="Arial"/>
              </a:rPr>
              <a:t>think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you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need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know </a:t>
            </a:r>
            <a:r>
              <a:rPr sz="2400" spc="-225" dirty="0">
                <a:solidFill>
                  <a:srgbClr val="424242"/>
                </a:solidFill>
                <a:latin typeface="Arial"/>
                <a:cs typeface="Arial"/>
              </a:rPr>
              <a:t>as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</a:t>
            </a:r>
            <a:r>
              <a:rPr sz="2400" spc="-4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beginner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150" dirty="0">
                <a:solidFill>
                  <a:srgbClr val="424242"/>
                </a:solidFill>
                <a:latin typeface="Arial"/>
                <a:cs typeface="Arial"/>
              </a:rPr>
              <a:t>Hopefully</a:t>
            </a:r>
            <a:r>
              <a:rPr sz="2400" b="1" spc="-1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1" spc="-114" dirty="0">
                <a:solidFill>
                  <a:srgbClr val="424242"/>
                </a:solidFill>
                <a:latin typeface="Arial"/>
                <a:cs typeface="Arial"/>
              </a:rPr>
              <a:t>frustration-free:</a:t>
            </a:r>
            <a:endParaRPr sz="2400" dirty="0">
              <a:latin typeface="Arial"/>
              <a:cs typeface="Arial"/>
            </a:endParaRPr>
          </a:p>
          <a:p>
            <a:pPr marL="469900" marR="132715" indent="-306705">
              <a:lnSpc>
                <a:spcPct val="114599"/>
              </a:lnSpc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40" dirty="0">
                <a:solidFill>
                  <a:srgbClr val="424242"/>
                </a:solidFill>
                <a:latin typeface="Arial"/>
                <a:cs typeface="Arial"/>
              </a:rPr>
              <a:t>We </a:t>
            </a:r>
            <a:r>
              <a:rPr sz="2400" spc="5" dirty="0">
                <a:solidFill>
                  <a:srgbClr val="424242"/>
                </a:solidFill>
                <a:latin typeface="Arial"/>
                <a:cs typeface="Arial"/>
              </a:rPr>
              <a:t>will </a:t>
            </a:r>
            <a:r>
              <a:rPr sz="2400" spc="-140" dirty="0">
                <a:solidFill>
                  <a:srgbClr val="424242"/>
                </a:solidFill>
                <a:latin typeface="Arial"/>
                <a:cs typeface="Arial"/>
              </a:rPr>
              <a:t>go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slowly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through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essential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concepts</a:t>
            </a:r>
            <a:r>
              <a:rPr sz="2400" spc="-4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  </a:t>
            </a:r>
            <a:r>
              <a:rPr sz="2400" spc="-145" dirty="0">
                <a:solidFill>
                  <a:srgbClr val="424242"/>
                </a:solidFill>
                <a:latin typeface="Arial"/>
                <a:cs typeface="Arial"/>
              </a:rPr>
              <a:t>speed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through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obvious</a:t>
            </a:r>
            <a:r>
              <a:rPr sz="2400" spc="-29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24242"/>
                </a:solidFill>
                <a:latin typeface="Arial"/>
                <a:cs typeface="Arial"/>
              </a:rPr>
              <a:t>stuff</a:t>
            </a:r>
            <a:endParaRPr sz="2400" dirty="0">
              <a:latin typeface="Arial"/>
              <a:cs typeface="Arial"/>
            </a:endParaRPr>
          </a:p>
          <a:p>
            <a:pPr marL="469900" marR="5080" indent="-306705">
              <a:lnSpc>
                <a:spcPct val="114599"/>
              </a:lnSpc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95" dirty="0">
                <a:solidFill>
                  <a:srgbClr val="424242"/>
                </a:solidFill>
                <a:latin typeface="Arial"/>
                <a:cs typeface="Arial"/>
              </a:rPr>
              <a:t>You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are </a:t>
            </a:r>
            <a:r>
              <a:rPr sz="2400" b="1" spc="-114" dirty="0">
                <a:solidFill>
                  <a:srgbClr val="424242"/>
                </a:solidFill>
                <a:latin typeface="Arial"/>
                <a:cs typeface="Arial"/>
              </a:rPr>
              <a:t>not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expected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 </a:t>
            </a:r>
            <a:r>
              <a:rPr sz="2400" spc="25" dirty="0">
                <a:solidFill>
                  <a:srgbClr val="424242"/>
                </a:solidFill>
                <a:latin typeface="Arial"/>
                <a:cs typeface="Arial"/>
              </a:rPr>
              <a:t>fill 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in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</a:t>
            </a:r>
            <a:r>
              <a:rPr sz="2400" spc="-45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gaps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via </a:t>
            </a:r>
            <a:r>
              <a:rPr sz="2400" spc="-145" dirty="0">
                <a:solidFill>
                  <a:srgbClr val="424242"/>
                </a:solidFill>
                <a:latin typeface="Arial"/>
                <a:cs typeface="Arial"/>
              </a:rPr>
              <a:t>Google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  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StackOverflow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965</TotalTime>
  <Words>2243</Words>
  <Application>Microsoft Office PowerPoint</Application>
  <PresentationFormat>On-screen Show (4:3)</PresentationFormat>
  <Paragraphs>633</Paragraphs>
  <Slides>86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3" baseType="lpstr">
      <vt:lpstr>Arial</vt:lpstr>
      <vt:lpstr>Calibri</vt:lpstr>
      <vt:lpstr>Consolas</vt:lpstr>
      <vt:lpstr>Courier New</vt:lpstr>
      <vt:lpstr>Times New Roman</vt:lpstr>
      <vt:lpstr>Verdana</vt:lpstr>
      <vt:lpstr>Office Theme</vt:lpstr>
      <vt:lpstr> Web Programming  Fundamentals</vt:lpstr>
      <vt:lpstr>Today's schedule</vt:lpstr>
      <vt:lpstr>PowerPoint Presentation</vt:lpstr>
      <vt:lpstr>Syllabus</vt:lpstr>
      <vt:lpstr>What is WPF?</vt:lpstr>
      <vt:lpstr>Who are you?</vt:lpstr>
      <vt:lpstr>Frustrated?</vt:lpstr>
      <vt:lpstr>Frustrated?</vt:lpstr>
      <vt:lpstr>What is this course about?</vt:lpstr>
      <vt:lpstr>Goals</vt:lpstr>
      <vt:lpstr>in detail</vt:lpstr>
      <vt:lpstr> CSS, applied</vt:lpstr>
      <vt:lpstr> CSS</vt:lpstr>
      <vt:lpstr> Modern JS / ES6+</vt:lpstr>
      <vt:lpstr> Modern JS / ES6+</vt:lpstr>
      <vt:lpstr>PowerPoint Presentation</vt:lpstr>
      <vt:lpstr> JavaScript, applied</vt:lpstr>
      <vt:lpstr> Baby's first backend</vt:lpstr>
      <vt:lpstr>Structure</vt:lpstr>
      <vt:lpstr>Course info</vt:lpstr>
      <vt:lpstr>Disclaimer</vt:lpstr>
      <vt:lpstr>Browser and Text editor/IDE</vt:lpstr>
      <vt:lpstr>Questions?</vt:lpstr>
      <vt:lpstr>Today's schedule</vt:lpstr>
      <vt:lpstr>Browsers!  The Internet!  The web!</vt:lpstr>
      <vt:lpstr>How do web pages work?</vt:lpstr>
      <vt:lpstr>How do web pages work?</vt:lpstr>
      <vt:lpstr>How do web pages work?</vt:lpstr>
      <vt:lpstr>How do web pages work?</vt:lpstr>
      <vt:lpstr>How do web pages work?</vt:lpstr>
      <vt:lpstr>How do web pages work?</vt:lpstr>
      <vt:lpstr>How do web pages work?</vt:lpstr>
      <vt:lpstr>How do web pages work?</vt:lpstr>
      <vt:lpstr>How do web pages work?</vt:lpstr>
      <vt:lpstr>P.S.</vt:lpstr>
      <vt:lpstr>HTML and CSS</vt:lpstr>
      <vt:lpstr>HTML and CSS strategy</vt:lpstr>
      <vt:lpstr>What is HTML?</vt:lpstr>
      <vt:lpstr>Basic HTML page structure (i.e. copy/paste boilerplate)</vt:lpstr>
      <vt:lpstr>Basic HTML page structure (i.e. copy/paste boilerplate)</vt:lpstr>
      <vt:lpstr>HTML elements</vt:lpstr>
      <vt:lpstr>Some HTML elements (to place within &lt;body&gt;)</vt:lpstr>
      <vt:lpstr>PowerPoint Presentation</vt:lpstr>
      <vt:lpstr>Exercise: Course web page</vt:lpstr>
      <vt:lpstr>Solution</vt:lpstr>
      <vt:lpstr>That was weird</vt:lpstr>
      <vt:lpstr>PowerPoint Presentation</vt:lpstr>
      <vt:lpstr>CSS</vt:lpstr>
      <vt:lpstr>CSS</vt:lpstr>
      <vt:lpstr>// NOT REAL CSS fork {</vt:lpstr>
      <vt:lpstr>PowerPoint Presentation</vt:lpstr>
      <vt:lpstr>Linking CSS in HTML (i.e. copy/paste boilerplate)</vt:lpstr>
      <vt:lpstr>Some CSS properties</vt:lpstr>
      <vt:lpstr>Main ways to define CSS colors:</vt:lpstr>
      <vt:lpstr>PowerPoint Presentation</vt:lpstr>
      <vt:lpstr>Exercise: Course web page</vt:lpstr>
      <vt:lpstr>CSS exercise debrief</vt:lpstr>
      <vt:lpstr>Q: Why is HTML/CSS  so bizarre??</vt:lpstr>
      <vt:lpstr>PowerPoint Presentation</vt:lpstr>
      <vt:lpstr>Next time!</vt:lpstr>
      <vt:lpstr>Overflow slides</vt:lpstr>
      <vt:lpstr>Q: Why is HTML/CSS  so bizarre??</vt:lpstr>
      <vt:lpstr>PowerPoint Presentation</vt:lpstr>
      <vt:lpstr>What is HTML?</vt:lpstr>
      <vt:lpstr>Types of HTML elements</vt:lpstr>
      <vt:lpstr>Block elements</vt:lpstr>
      <vt:lpstr>Example: Block</vt:lpstr>
      <vt:lpstr>Q: What does this  look like in the browser?</vt:lpstr>
      <vt:lpstr>PowerPoint Presentation</vt:lpstr>
      <vt:lpstr>Block-level:</vt:lpstr>
      <vt:lpstr>Q: What does this  look like in the browser?</vt:lpstr>
      <vt:lpstr>PowerPoint Presentation</vt:lpstr>
      <vt:lpstr>Block-level width can be modified</vt:lpstr>
      <vt:lpstr>Inline elements</vt:lpstr>
      <vt:lpstr>Example: Inline</vt:lpstr>
      <vt:lpstr>Q: What does this  look like in the browser?</vt:lpstr>
      <vt:lpstr>PowerPoint Presentation</vt:lpstr>
      <vt:lpstr>Inline elements ignore width</vt:lpstr>
      <vt:lpstr>inline-block</vt:lpstr>
      <vt:lpstr>Example: Inline-block</vt:lpstr>
      <vt:lpstr>PowerPoint Presentation</vt:lpstr>
      <vt:lpstr>Inline-block Has width and height; flows left to right</vt:lpstr>
      <vt:lpstr>The display CSS property</vt:lpstr>
      <vt:lpstr>Review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CS193X: Web Programming  Fundamentals</dc:title>
  <dc:creator>Botwe</dc:creator>
  <cp:lastModifiedBy>Windows User</cp:lastModifiedBy>
  <cp:revision>61</cp:revision>
  <dcterms:created xsi:type="dcterms:W3CDTF">2019-01-29T07:27:31Z</dcterms:created>
  <dcterms:modified xsi:type="dcterms:W3CDTF">2019-02-05T23:06:00Z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2019-01-29T00:00:00Z</vt:filetime>
  </property>
</Properties>
</file>